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87" r:id="rId5"/>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F811E5-B371-6A28-BF9A-0F57DE4B7A28}" name="Alice Brealy" initials="AB" userId="S::abrealy@caterlinkltd.co.uk::702f5e84-6c0f-4bcb-baa0-ae526eff2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ysop"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FFB"/>
    <a:srgbClr val="FFD3CC"/>
    <a:srgbClr val="FFF0D2"/>
    <a:srgbClr val="FF4343"/>
    <a:srgbClr val="54BCEB"/>
    <a:srgbClr val="C9FFFB"/>
    <a:srgbClr val="00C8BA"/>
    <a:srgbClr val="00968B"/>
    <a:srgbClr val="009E93"/>
    <a:srgbClr val="006D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snapToGrid="0">
      <p:cViewPr varScale="1">
        <p:scale>
          <a:sx n="105" d="100"/>
          <a:sy n="105" d="100"/>
        </p:scale>
        <p:origin x="1530" y="7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Findlay" userId="3c77830e-8625-4f4e-babc-7d9e447d482b" providerId="ADAL" clId="{897808ED-E716-4F16-849A-F379E49DC21E}"/>
    <pc:docChg chg="modSld">
      <pc:chgData name="Rebecca Findlay" userId="3c77830e-8625-4f4e-babc-7d9e447d482b" providerId="ADAL" clId="{897808ED-E716-4F16-849A-F379E49DC21E}" dt="2026-07-08T14:48:42.144" v="58" actId="20577"/>
      <pc:docMkLst>
        <pc:docMk/>
      </pc:docMkLst>
      <pc:sldChg chg="modSp mod">
        <pc:chgData name="Rebecca Findlay" userId="3c77830e-8625-4f4e-babc-7d9e447d482b" providerId="ADAL" clId="{897808ED-E716-4F16-849A-F379E49DC21E}" dt="2026-07-08T14:48:42.144" v="58" actId="20577"/>
        <pc:sldMkLst>
          <pc:docMk/>
          <pc:sldMk cId="1010099270" sldId="287"/>
        </pc:sldMkLst>
        <pc:graphicFrameChg chg="modGraphic">
          <ac:chgData name="Rebecca Findlay" userId="3c77830e-8625-4f4e-babc-7d9e447d482b" providerId="ADAL" clId="{897808ED-E716-4F16-849A-F379E49DC21E}" dt="2026-07-08T14:48:20.374" v="27" actId="20577"/>
          <ac:graphicFrameMkLst>
            <pc:docMk/>
            <pc:sldMk cId="1010099270" sldId="287"/>
            <ac:graphicFrameMk id="34" creationId="{D99AA918-9FB6-CD17-8EC6-E2E85D03D7BB}"/>
          </ac:graphicFrameMkLst>
        </pc:graphicFrameChg>
        <pc:graphicFrameChg chg="modGraphic">
          <ac:chgData name="Rebecca Findlay" userId="3c77830e-8625-4f4e-babc-7d9e447d482b" providerId="ADAL" clId="{897808ED-E716-4F16-849A-F379E49DC21E}" dt="2026-07-08T14:48:34.893" v="46" actId="20577"/>
          <ac:graphicFrameMkLst>
            <pc:docMk/>
            <pc:sldMk cId="1010099270" sldId="287"/>
            <ac:graphicFrameMk id="53" creationId="{AB91E44E-F4C4-8351-2F31-653C45932D1C}"/>
          </ac:graphicFrameMkLst>
        </pc:graphicFrameChg>
        <pc:graphicFrameChg chg="modGraphic">
          <ac:chgData name="Rebecca Findlay" userId="3c77830e-8625-4f4e-babc-7d9e447d482b" providerId="ADAL" clId="{897808ED-E716-4F16-849A-F379E49DC21E}" dt="2026-07-08T14:48:42.144" v="58" actId="20577"/>
          <ac:graphicFrameMkLst>
            <pc:docMk/>
            <pc:sldMk cId="1010099270" sldId="287"/>
            <ac:graphicFrameMk id="54" creationId="{F5806C12-A75C-38D1-DCDD-AAB076B818A6}"/>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32" tIns="45716" rIns="91432" bIns="45716" rtlCol="0"/>
          <a:lstStyle>
            <a:lvl1pPr algn="r">
              <a:defRPr sz="1200"/>
            </a:lvl1pPr>
          </a:lstStyle>
          <a:p>
            <a:fld id="{222E43BF-527D-440D-8356-FC8BCEDDB5DC}" type="datetimeFigureOut">
              <a:rPr lang="en-GB" smtClean="0"/>
              <a:t>08/07/2026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32" tIns="45716" rIns="91432" bIns="45716" rtlCol="0" anchor="b"/>
          <a:lstStyle>
            <a:lvl1pPr algn="r">
              <a:defRPr sz="1200"/>
            </a:lvl1pPr>
          </a:lstStyle>
          <a:p>
            <a:fld id="{22D8F38C-0513-424D-9F07-ACE2DBD6F960}" type="slidenum">
              <a:rPr lang="en-GB" smtClean="0"/>
              <a:t>‹#›</a:t>
            </a:fld>
            <a:endParaRPr lang="en-GB"/>
          </a:p>
        </p:txBody>
      </p:sp>
    </p:spTree>
    <p:extLst>
      <p:ext uri="{BB962C8B-B14F-4D97-AF65-F5344CB8AC3E}">
        <p14:creationId xmlns:p14="http://schemas.microsoft.com/office/powerpoint/2010/main" val="344410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2D8F38C-0513-424D-9F07-ACE2DBD6F960}" type="slidenum">
              <a:rPr lang="en-GB" smtClean="0"/>
              <a:t>1</a:t>
            </a:fld>
            <a:endParaRPr lang="en-GB"/>
          </a:p>
        </p:txBody>
      </p:sp>
    </p:spTree>
    <p:extLst>
      <p:ext uri="{BB962C8B-B14F-4D97-AF65-F5344CB8AC3E}">
        <p14:creationId xmlns:p14="http://schemas.microsoft.com/office/powerpoint/2010/main" val="1842524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pic>
        <p:nvPicPr>
          <p:cNvPr id="7" name="Picture 6">
            <a:extLst>
              <a:ext uri="{FF2B5EF4-FFF2-40B4-BE49-F238E27FC236}">
                <a16:creationId xmlns:a16="http://schemas.microsoft.com/office/drawing/2014/main" id="{BFE56D4B-3E37-45DC-8A0E-850FD0BBE6CB}"/>
              </a:ext>
            </a:extLst>
          </p:cNvPr>
          <p:cNvPicPr>
            <a:picLocks noChangeAspect="1"/>
          </p:cNvPicPr>
          <p:nvPr userDrawn="1"/>
        </p:nvPicPr>
        <p:blipFill>
          <a:blip r:embed="rId2">
            <a:lum/>
          </a:blip>
          <a:stretch>
            <a:fillRect/>
          </a:stretch>
        </p:blipFill>
        <p:spPr>
          <a:xfrm>
            <a:off x="0" y="0"/>
            <a:ext cx="9906000" cy="6858000"/>
          </a:xfrm>
          <a:prstGeom prst="rect">
            <a:avLst/>
          </a:prstGeom>
        </p:spPr>
      </p:pic>
      <p:pic>
        <p:nvPicPr>
          <p:cNvPr id="8" name="Picture 7">
            <a:extLst>
              <a:ext uri="{FF2B5EF4-FFF2-40B4-BE49-F238E27FC236}">
                <a16:creationId xmlns:a16="http://schemas.microsoft.com/office/drawing/2014/main" id="{5A3E2D7A-21FB-4E41-849E-FBC6B38F3D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25" y="21720"/>
            <a:ext cx="1602025" cy="769695"/>
          </a:xfrm>
          <a:prstGeom prst="rect">
            <a:avLst/>
          </a:prstGeom>
        </p:spPr>
      </p:pic>
      <p:sp>
        <p:nvSpPr>
          <p:cNvPr id="9" name="TextBox 8">
            <a:extLst>
              <a:ext uri="{FF2B5EF4-FFF2-40B4-BE49-F238E27FC236}">
                <a16:creationId xmlns:a16="http://schemas.microsoft.com/office/drawing/2014/main" id="{CF8244A5-C333-4344-B70D-CA249A56B37A}"/>
              </a:ext>
            </a:extLst>
          </p:cNvPr>
          <p:cNvSpPr txBox="1"/>
          <p:nvPr userDrawn="1"/>
        </p:nvSpPr>
        <p:spPr>
          <a:xfrm>
            <a:off x="8788936" y="3163689"/>
            <a:ext cx="1088495" cy="3642122"/>
          </a:xfrm>
          <a:prstGeom prst="roundRect">
            <a:avLst/>
          </a:prstGeom>
          <a:solidFill>
            <a:srgbClr val="FF0000"/>
          </a:solidFill>
          <a:ln w="19050">
            <a:solidFill>
              <a:srgbClr val="FF0000"/>
            </a:solidFill>
          </a:ln>
        </p:spPr>
        <p:txBody>
          <a:bodyPr wrap="square" rtlCol="0">
            <a:spAutoFit/>
          </a:bodyPr>
          <a:lstStyle/>
          <a:p>
            <a:r>
              <a:rPr lang="en-GB" sz="700" b="1">
                <a:solidFill>
                  <a:schemeClr val="bg1"/>
                </a:solidFill>
                <a:latin typeface="Century Gothic" panose="020B0502020202020204" pitchFamily="34" charset="0"/>
              </a:rPr>
              <a:t>ALLERGY INFORMATION:</a:t>
            </a:r>
          </a:p>
          <a:p>
            <a:r>
              <a:rPr lang="en-GB" sz="700" b="1">
                <a:solidFill>
                  <a:schemeClr val="bg1"/>
                </a:solidFill>
                <a:latin typeface="Century Gothic" panose="020B0502020202020204" pitchFamily="34" charset="0"/>
              </a:rPr>
              <a:t>If </a:t>
            </a:r>
            <a:r>
              <a:rPr lang="en-GB" sz="700" b="1">
                <a:solidFill>
                  <a:schemeClr val="bg1"/>
                </a:solidFill>
                <a:effectLst/>
                <a:latin typeface="Century Gothic" panose="020B0502020202020204" pitchFamily="34" charset="0"/>
                <a:ea typeface="Calibri" panose="020F0502020204030204" pitchFamily="34" charset="0"/>
              </a:rPr>
              <a:t>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cross contamination.</a:t>
            </a:r>
            <a:endParaRPr lang="en-GB" sz="70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4662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23260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28069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8897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01A62-7A48-4C58-849E-C45ADCCDA826}"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4108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801A62-7A48-4C58-849E-C45ADCCDA826}"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50155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801A62-7A48-4C58-849E-C45ADCCDA826}" type="datetimeFigureOut">
              <a:rPr lang="en-GB" smtClean="0"/>
              <a:t>08/07/2026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2314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801A62-7A48-4C58-849E-C45ADCCDA826}" type="datetimeFigureOut">
              <a:rPr lang="en-GB" smtClean="0"/>
              <a:t>08/07/2026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200301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1A62-7A48-4C58-849E-C45ADCCDA826}" type="datetimeFigureOut">
              <a:rPr lang="en-GB" smtClean="0"/>
              <a:t>08/07/2026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31226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4038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82758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1A62-7A48-4C58-849E-C45ADCCDA826}" type="datetimeFigureOut">
              <a:rPr lang="en-GB" smtClean="0"/>
              <a:t>08/07/2026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9E0C8-D700-4481-9575-E9D0947D9BAE}" type="slidenum">
              <a:rPr lang="en-GB" smtClean="0"/>
              <a:t>‹#›</a:t>
            </a:fld>
            <a:endParaRPr lang="en-GB"/>
          </a:p>
        </p:txBody>
      </p:sp>
    </p:spTree>
    <p:extLst>
      <p:ext uri="{BB962C8B-B14F-4D97-AF65-F5344CB8AC3E}">
        <p14:creationId xmlns:p14="http://schemas.microsoft.com/office/powerpoint/2010/main" val="4079720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39138-3CEB-E7B7-C223-A93EDFA85964}"/>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F1D80727-5152-85EA-A179-A59A5461F7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1" y="0"/>
            <a:ext cx="9906000" cy="6858000"/>
          </a:xfrm>
          <a:prstGeom prst="rect">
            <a:avLst/>
          </a:prstGeom>
        </p:spPr>
      </p:pic>
      <p:sp>
        <p:nvSpPr>
          <p:cNvPr id="8" name="TextBox 7">
            <a:extLst>
              <a:ext uri="{FF2B5EF4-FFF2-40B4-BE49-F238E27FC236}">
                <a16:creationId xmlns:a16="http://schemas.microsoft.com/office/drawing/2014/main" id="{56DEF65F-B9BA-D672-CE47-A33A0943CA42}"/>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7C9F2D25-7CAD-12DE-1CD2-8708A1EF3011}"/>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6E3F7947-7A24-C536-8804-88689277F607}"/>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3F9598CF-01A0-C3A2-550C-12FD0220DE1E}"/>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E7FBFBD9-82DD-F30B-F28B-F11F9309E14A}"/>
              </a:ext>
            </a:extLst>
          </p:cNvPr>
          <p:cNvSpPr txBox="1"/>
          <p:nvPr/>
        </p:nvSpPr>
        <p:spPr>
          <a:xfrm>
            <a:off x="1419246" y="5865167"/>
            <a:ext cx="8031684" cy="215444"/>
          </a:xfrm>
          <a:prstGeom prst="rect">
            <a:avLst/>
          </a:prstGeom>
          <a:noFill/>
        </p:spPr>
        <p:txBody>
          <a:bodyPr wrap="square" rtlCol="0">
            <a:spAutoFit/>
          </a:bodyPr>
          <a:lstStyle/>
          <a:p>
            <a:r>
              <a:rPr lang="en-GB" sz="800" dirty="0">
                <a:latin typeface="Century Gothic" panose="020B0502020202020204" pitchFamily="34" charset="0"/>
              </a:rPr>
              <a:t>Jacket Potatoes with a choice of fillings, Salad Bar, Freshly Baked Bread, Fresh Fruit, Yoghurt</a:t>
            </a:r>
            <a:endParaRPr lang="en-GB" sz="800" b="1" dirty="0">
              <a:latin typeface="Century Gothic" panose="020B0502020202020204" pitchFamily="34" charset="0"/>
            </a:endParaRPr>
          </a:p>
        </p:txBody>
      </p:sp>
      <p:sp>
        <p:nvSpPr>
          <p:cNvPr id="26" name="Freeform 23">
            <a:extLst>
              <a:ext uri="{FF2B5EF4-FFF2-40B4-BE49-F238E27FC236}">
                <a16:creationId xmlns:a16="http://schemas.microsoft.com/office/drawing/2014/main" id="{5E160889-BD51-A518-19E4-1B1556DC998C}"/>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8AF1CE3D-9C0F-741C-7525-5309F4298A5D}"/>
              </a:ext>
            </a:extLst>
          </p:cNvPr>
          <p:cNvSpPr/>
          <p:nvPr/>
        </p:nvSpPr>
        <p:spPr>
          <a:xfrm>
            <a:off x="9295038" y="2802212"/>
            <a:ext cx="328419" cy="247672"/>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0E69EAAA-934D-758D-D57A-E037356B6377}"/>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24E2C24D-0B06-AC7E-A299-1DE870DC3DB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0E4462A1-5775-AC29-AD1D-6FEC4A8682B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7F5E8BC8-C136-956D-0982-86144B7D763B}"/>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4CA72678-89C7-44F5-095B-2E3C2E611DD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9B46DEBB-935A-C7E8-C431-A2BCB6F4BBA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5A70CD8E-FFBF-C3BF-9472-800C3EDD9298}"/>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F0B6288F-A06B-83DA-1FB6-BF8A931CA3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F66D1307-CA7E-B9DD-9263-8703E71289C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98979117-6461-8D7D-9789-95C7A984B9F4}"/>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BE36C833-93F2-6A42-DE34-9434E3C58626}"/>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694FBBDC-7B23-DB26-8C6A-3D6DD26C0E5F}"/>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F8D405FC-CE24-6740-BBAB-39A0252E9090}"/>
              </a:ext>
            </a:extLst>
          </p:cNvPr>
          <p:cNvSpPr txBox="1"/>
          <p:nvPr/>
        </p:nvSpPr>
        <p:spPr>
          <a:xfrm>
            <a:off x="2632812" y="108610"/>
            <a:ext cx="4640376" cy="369332"/>
          </a:xfrm>
          <a:prstGeom prst="rect">
            <a:avLst/>
          </a:prstGeom>
          <a:noFill/>
        </p:spPr>
        <p:txBody>
          <a:bodyPr wrap="square" rtlCol="0">
            <a:spAutoFit/>
          </a:bodyPr>
          <a:lstStyle/>
          <a:p>
            <a:pPr algn="ctr"/>
            <a:r>
              <a:rPr lang="en-GB" b="1" dirty="0">
                <a:latin typeface="Century Gothic" panose="020B0502020202020204" pitchFamily="34" charset="0"/>
              </a:rPr>
              <a:t>AUTUMN WINTER MENU 2026 / 2027</a:t>
            </a:r>
          </a:p>
        </p:txBody>
      </p:sp>
      <p:sp>
        <p:nvSpPr>
          <p:cNvPr id="17" name="TextBox 16">
            <a:extLst>
              <a:ext uri="{FF2B5EF4-FFF2-40B4-BE49-F238E27FC236}">
                <a16:creationId xmlns:a16="http://schemas.microsoft.com/office/drawing/2014/main" id="{5F34CC5B-F142-8EC4-133F-DF13AED50B8D}"/>
              </a:ext>
            </a:extLst>
          </p:cNvPr>
          <p:cNvSpPr txBox="1"/>
          <p:nvPr/>
        </p:nvSpPr>
        <p:spPr>
          <a:xfrm>
            <a:off x="9187858" y="4684942"/>
            <a:ext cx="596696" cy="954107"/>
          </a:xfrm>
          <a:prstGeom prst="rect">
            <a:avLst/>
          </a:prstGeom>
          <a:noFill/>
        </p:spPr>
        <p:txBody>
          <a:bodyPr wrap="square" rtlCol="0">
            <a:spAutoFit/>
          </a:bodyPr>
          <a:lstStyle/>
          <a:p>
            <a:pPr algn="ctr"/>
            <a:r>
              <a:rPr lang="en-GB" sz="800" b="1" dirty="0">
                <a:latin typeface="Century Gothic" panose="020B0502020202020204" pitchFamily="34" charset="0"/>
              </a:rPr>
              <a:t>(VE)</a:t>
            </a:r>
          </a:p>
          <a:p>
            <a:pPr algn="ctr"/>
            <a:r>
              <a:rPr lang="en-GB" sz="800" dirty="0">
                <a:latin typeface="Century Gothic" panose="020B0502020202020204" pitchFamily="34" charset="0"/>
              </a:rPr>
              <a:t>Vegan</a:t>
            </a:r>
          </a:p>
          <a:p>
            <a:pPr algn="ctr"/>
            <a:endParaRPr lang="en-GB" sz="800" dirty="0">
              <a:latin typeface="Century Gothic" panose="020B0502020202020204" pitchFamily="34" charset="0"/>
            </a:endParaRPr>
          </a:p>
          <a:p>
            <a:pPr algn="ctr"/>
            <a:endParaRPr lang="en-GB" sz="800" dirty="0">
              <a:latin typeface="Century Gothic" panose="020B0502020202020204" pitchFamily="34" charset="0"/>
            </a:endParaRPr>
          </a:p>
          <a:p>
            <a:pPr algn="ctr"/>
            <a:endParaRPr lang="en-GB" sz="800" dirty="0">
              <a:latin typeface="Century Gothic" panose="020B0502020202020204" pitchFamily="34" charset="0"/>
            </a:endParaRPr>
          </a:p>
          <a:p>
            <a:pPr algn="ctr"/>
            <a:r>
              <a:rPr lang="en-GB" sz="800" b="1" dirty="0">
                <a:latin typeface="Century Gothic" panose="020B0502020202020204" pitchFamily="34" charset="0"/>
              </a:rPr>
              <a:t>(V)</a:t>
            </a:r>
          </a:p>
          <a:p>
            <a:pPr algn="ctr"/>
            <a:r>
              <a:rPr lang="en-GB" sz="800" dirty="0">
                <a:latin typeface="Century Gothic" panose="020B0502020202020204" pitchFamily="34" charset="0"/>
              </a:rPr>
              <a:t>Veggie</a:t>
            </a:r>
          </a:p>
        </p:txBody>
      </p:sp>
      <p:graphicFrame>
        <p:nvGraphicFramePr>
          <p:cNvPr id="34" name="Table 33">
            <a:extLst>
              <a:ext uri="{FF2B5EF4-FFF2-40B4-BE49-F238E27FC236}">
                <a16:creationId xmlns:a16="http://schemas.microsoft.com/office/drawing/2014/main" id="{D99AA918-9FB6-CD17-8EC6-E2E85D03D7BB}"/>
              </a:ext>
            </a:extLst>
          </p:cNvPr>
          <p:cNvGraphicFramePr>
            <a:graphicFrameLocks noGrp="1"/>
          </p:cNvGraphicFramePr>
          <p:nvPr>
            <p:extLst>
              <p:ext uri="{D42A27DB-BD31-4B8C-83A1-F6EECF244321}">
                <p14:modId xmlns:p14="http://schemas.microsoft.com/office/powerpoint/2010/main" val="1308669205"/>
              </p:ext>
            </p:extLst>
          </p:nvPr>
        </p:nvGraphicFramePr>
        <p:xfrm>
          <a:off x="1497392" y="800280"/>
          <a:ext cx="7690465" cy="1592597"/>
        </p:xfrm>
        <a:graphic>
          <a:graphicData uri="http://schemas.openxmlformats.org/drawingml/2006/table">
            <a:tbl>
              <a:tblPr firstRow="1" bandRow="1">
                <a:tableStyleId>{5C22544A-7EE6-4342-B048-85BDC9FD1C3A}</a:tableStyleId>
              </a:tblPr>
              <a:tblGrid>
                <a:gridCol w="1538093">
                  <a:extLst>
                    <a:ext uri="{9D8B030D-6E8A-4147-A177-3AD203B41FA5}">
                      <a16:colId xmlns:a16="http://schemas.microsoft.com/office/drawing/2014/main" val="426743384"/>
                    </a:ext>
                  </a:extLst>
                </a:gridCol>
                <a:gridCol w="1538093">
                  <a:extLst>
                    <a:ext uri="{9D8B030D-6E8A-4147-A177-3AD203B41FA5}">
                      <a16:colId xmlns:a16="http://schemas.microsoft.com/office/drawing/2014/main" val="1888228126"/>
                    </a:ext>
                  </a:extLst>
                </a:gridCol>
                <a:gridCol w="1538093">
                  <a:extLst>
                    <a:ext uri="{9D8B030D-6E8A-4147-A177-3AD203B41FA5}">
                      <a16:colId xmlns:a16="http://schemas.microsoft.com/office/drawing/2014/main" val="3470962500"/>
                    </a:ext>
                  </a:extLst>
                </a:gridCol>
                <a:gridCol w="1538093">
                  <a:extLst>
                    <a:ext uri="{9D8B030D-6E8A-4147-A177-3AD203B41FA5}">
                      <a16:colId xmlns:a16="http://schemas.microsoft.com/office/drawing/2014/main" val="3633866263"/>
                    </a:ext>
                  </a:extLst>
                </a:gridCol>
                <a:gridCol w="1538093">
                  <a:extLst>
                    <a:ext uri="{9D8B030D-6E8A-4147-A177-3AD203B41FA5}">
                      <a16:colId xmlns:a16="http://schemas.microsoft.com/office/drawing/2014/main" val="4088356186"/>
                    </a:ext>
                  </a:extLst>
                </a:gridCol>
              </a:tblGrid>
              <a:tr h="47080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Rainbow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with seasoned wedges </a:t>
                      </a:r>
                      <a:endParaRPr lang="en-GB" sz="700" b="1"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panose="020B0502020202020204" pitchFamily="34" charset="0"/>
                        </a:rPr>
                        <a:t>Halal Meatballs in Tomato Sauce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Halal Lasagne with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 Garlic 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Halal Chicken Korma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with Rice</a:t>
                      </a:r>
                      <a:r>
                        <a:rPr lang="en-GB" sz="700" b="1" dirty="0">
                          <a:solidFill>
                            <a:schemeClr val="tx1"/>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Fish Fingers or Salmon Fish Fingers</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a:t>
                      </a:r>
                      <a:r>
                        <a:rPr kumimoji="0" lang="en-GB" sz="700" b="0" i="0" u="none" strike="noStrike" kern="1200" cap="none" spc="0" normalizeH="0" baseline="0" noProof="0" dirty="0">
                          <a:ln>
                            <a:noFill/>
                          </a:ln>
                          <a:solidFill>
                            <a:prstClr val="black"/>
                          </a:solidFill>
                          <a:effectLst/>
                          <a:uLnTx/>
                          <a:uFillTx/>
                          <a:latin typeface="Century Gothic"/>
                          <a:ea typeface="+mn-ea"/>
                          <a:cs typeface="+mn-cs"/>
                        </a:rPr>
                        <a:t>with Chips </a:t>
                      </a:r>
                      <a:r>
                        <a:rPr lang="en-GB" sz="700" b="0" dirty="0">
                          <a:solidFill>
                            <a:schemeClr val="tx1"/>
                          </a:solidFill>
                          <a:latin typeface="Century Gothic" panose="020B0502020202020204" pitchFamily="34" charset="0"/>
                        </a:rPr>
                        <a:t>and Tomato Sauce</a:t>
                      </a:r>
                      <a:endParaRPr kumimoji="0" lang="en-GB" sz="700" b="0" i="0" u="none" strike="noStrike" kern="1200" cap="none" spc="0" normalizeH="0" baseline="0" noProof="0" dirty="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47080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i="0" u="none" strike="noStrike" noProof="0" dirty="0">
                          <a:solidFill>
                            <a:schemeClr val="tx1"/>
                          </a:solidFill>
                          <a:latin typeface="Century Gothic"/>
                        </a:rPr>
                        <a:t>Cheese pin wheel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i="0" u="none" strike="noStrike" noProof="0" dirty="0">
                          <a:solidFill>
                            <a:schemeClr val="tx1"/>
                          </a:solidFill>
                          <a:latin typeface="Century Gothic"/>
                        </a:rPr>
                        <a:t>with Weges</a:t>
                      </a:r>
                      <a:r>
                        <a:rPr lang="en-GB" sz="700" b="1" i="0" u="none" strike="noStrike" noProof="0" dirty="0">
                          <a:solidFill>
                            <a:schemeClr val="tx1"/>
                          </a:solidFill>
                          <a:latin typeface="Century Gothic"/>
                        </a:rPr>
                        <a:t> (V)</a:t>
                      </a:r>
                    </a:p>
                    <a:p>
                      <a:pPr algn="ct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Plant Balls in Tomato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Sauce with Rice </a:t>
                      </a:r>
                      <a:r>
                        <a:rPr lang="en-GB" sz="700" b="1" dirty="0">
                          <a:solidFill>
                            <a:schemeClr val="tx1"/>
                          </a:solidFill>
                          <a:latin typeface="Century Gothic" panose="020B0502020202020204" pitchFamily="34" charset="0"/>
                        </a:rPr>
                        <a:t>(VE)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b="1"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a:rPr>
                        <a:t>Vegetarian mince Lasagne </a:t>
                      </a:r>
                      <a:r>
                        <a:rPr lang="en-GB" sz="700" b="1" dirty="0">
                          <a:latin typeface="Century Gothic"/>
                        </a:rPr>
                        <a:t>(V)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Quorn and Lentil Tikka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 Masala with Rice </a:t>
                      </a:r>
                      <a:r>
                        <a:rPr lang="en-GB" sz="700" b="1" dirty="0">
                          <a:solidFill>
                            <a:schemeClr val="tx1"/>
                          </a:solidFill>
                          <a:latin typeface="Century Gothic"/>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Cheese and Bean Pasty with Chips and Tomato Sauce </a:t>
                      </a:r>
                      <a:r>
                        <a:rPr lang="en-GB" sz="700" b="1" dirty="0">
                          <a:latin typeface="Century Gothic" panose="020B0502020202020204" pitchFamily="34" charset="0"/>
                        </a:rPr>
                        <a:t>(V) </a:t>
                      </a:r>
                      <a:endParaRPr kumimoji="0" lang="en-GB" sz="700" b="1" i="0" u="none" strike="noStrike" kern="1200" cap="none" spc="0" normalizeH="0" baseline="0" noProof="0" dirty="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266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243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Cheese and Crackers </a:t>
                      </a:r>
                      <a:r>
                        <a:rPr lang="en-GB" sz="700" b="1" dirty="0">
                          <a:latin typeface="Century Gothic" panose="020B0502020202020204" pitchFamily="34" charset="0"/>
                        </a:rPr>
                        <a:t>(V)</a:t>
                      </a:r>
                    </a:p>
                    <a:p>
                      <a:pPr algn="ct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700" b="0" dirty="0">
                          <a:latin typeface="Century Gothic"/>
                        </a:rPr>
                        <a:t>Apple Cake</a:t>
                      </a:r>
                      <a:r>
                        <a:rPr lang="en-GB" sz="700" b="1" dirty="0">
                          <a:latin typeface="Century Gothic"/>
                        </a:rPr>
                        <a:t> </a:t>
                      </a:r>
                      <a:r>
                        <a:rPr lang="en-GB" sz="700" b="0" dirty="0">
                          <a:latin typeface="Century Gothic"/>
                        </a:rPr>
                        <a:t>with Custard</a:t>
                      </a:r>
                      <a:r>
                        <a:rPr lang="en-GB" sz="700" b="1" dirty="0">
                          <a:latin typeface="Century Gothic"/>
                        </a:rPr>
                        <a:t> (V)</a:t>
                      </a:r>
                    </a:p>
                    <a:p>
                      <a:pPr algn="ct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panose="020B0502020202020204" pitchFamily="34" charset="0"/>
                        </a:rPr>
                        <a:t>Fruit Medley </a:t>
                      </a:r>
                      <a:r>
                        <a:rPr lang="en-GB" sz="700" b="1" dirty="0">
                          <a:latin typeface="Century Gothic" panose="020B0502020202020204" pitchFamily="34" charset="0"/>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Jelly with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 Mandarins </a:t>
                      </a:r>
                      <a:r>
                        <a:rPr lang="en-GB" sz="700" b="1" dirty="0">
                          <a:latin typeface="Century Gothic" panose="020B0502020202020204" pitchFamily="34" charset="0"/>
                        </a:rPr>
                        <a:t>(VE)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Syrup Sponge with Custard </a:t>
                      </a:r>
                      <a:r>
                        <a:rPr lang="en-GB" sz="700" b="1" dirty="0">
                          <a:latin typeface="Century Gothic" panose="020B0502020202020204" pitchFamily="34" charset="0"/>
                        </a:rPr>
                        <a:t>(V)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53" name="Table 52">
            <a:extLst>
              <a:ext uri="{FF2B5EF4-FFF2-40B4-BE49-F238E27FC236}">
                <a16:creationId xmlns:a16="http://schemas.microsoft.com/office/drawing/2014/main" id="{AB91E44E-F4C4-8351-2F31-653C45932D1C}"/>
              </a:ext>
            </a:extLst>
          </p:cNvPr>
          <p:cNvGraphicFramePr>
            <a:graphicFrameLocks noGrp="1"/>
          </p:cNvGraphicFramePr>
          <p:nvPr>
            <p:extLst>
              <p:ext uri="{D42A27DB-BD31-4B8C-83A1-F6EECF244321}">
                <p14:modId xmlns:p14="http://schemas.microsoft.com/office/powerpoint/2010/main" val="2034471785"/>
              </p:ext>
            </p:extLst>
          </p:nvPr>
        </p:nvGraphicFramePr>
        <p:xfrm>
          <a:off x="1470432" y="2462389"/>
          <a:ext cx="7717425" cy="1722048"/>
        </p:xfrm>
        <a:graphic>
          <a:graphicData uri="http://schemas.openxmlformats.org/drawingml/2006/table">
            <a:tbl>
              <a:tblPr firstRow="1" bandRow="1">
                <a:tableStyleId>{5C22544A-7EE6-4342-B048-85BDC9FD1C3A}</a:tableStyleId>
              </a:tblPr>
              <a:tblGrid>
                <a:gridCol w="1543485">
                  <a:extLst>
                    <a:ext uri="{9D8B030D-6E8A-4147-A177-3AD203B41FA5}">
                      <a16:colId xmlns:a16="http://schemas.microsoft.com/office/drawing/2014/main" val="426743384"/>
                    </a:ext>
                  </a:extLst>
                </a:gridCol>
                <a:gridCol w="1543485">
                  <a:extLst>
                    <a:ext uri="{9D8B030D-6E8A-4147-A177-3AD203B41FA5}">
                      <a16:colId xmlns:a16="http://schemas.microsoft.com/office/drawing/2014/main" val="1888228126"/>
                    </a:ext>
                  </a:extLst>
                </a:gridCol>
                <a:gridCol w="1550790">
                  <a:extLst>
                    <a:ext uri="{9D8B030D-6E8A-4147-A177-3AD203B41FA5}">
                      <a16:colId xmlns:a16="http://schemas.microsoft.com/office/drawing/2014/main" val="3470962500"/>
                    </a:ext>
                  </a:extLst>
                </a:gridCol>
                <a:gridCol w="1536180">
                  <a:extLst>
                    <a:ext uri="{9D8B030D-6E8A-4147-A177-3AD203B41FA5}">
                      <a16:colId xmlns:a16="http://schemas.microsoft.com/office/drawing/2014/main" val="3633866263"/>
                    </a:ext>
                  </a:extLst>
                </a:gridCol>
                <a:gridCol w="1543485">
                  <a:extLst>
                    <a:ext uri="{9D8B030D-6E8A-4147-A177-3AD203B41FA5}">
                      <a16:colId xmlns:a16="http://schemas.microsoft.com/office/drawing/2014/main" val="4088356186"/>
                    </a:ext>
                  </a:extLst>
                </a:gridCol>
              </a:tblGrid>
              <a:tr h="5036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a:rPr>
                        <a:t>Cheese &amp; Tomato pizza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a:rPr>
                        <a:t> with Wedges</a:t>
                      </a:r>
                    </a:p>
                    <a:p>
                      <a:pPr algn="ctr"/>
                      <a:endParaRPr lang="en-GB" sz="700" b="1"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Halal 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Bolognaise</a:t>
                      </a:r>
                      <a:endParaRPr lang="en-GB" sz="700" b="1"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Halal Greek Pastitsio </a:t>
                      </a:r>
                    </a:p>
                    <a:p>
                      <a:pPr marL="0" marR="0" lvl="0" indent="0" algn="ctr" rtl="0" eaLnBrk="1" fontAlgn="auto" latinLnBrk="0" hangingPunct="1">
                        <a:lnSpc>
                          <a:spcPct val="100000"/>
                        </a:lnSpc>
                        <a:spcBef>
                          <a:spcPts val="0"/>
                        </a:spcBef>
                        <a:spcAft>
                          <a:spcPts val="0"/>
                        </a:spcAft>
                        <a:buClrTx/>
                        <a:buSzTx/>
                        <a:buFontTx/>
                        <a:buNone/>
                      </a:pPr>
                      <a:endParaRPr lang="en-GB" sz="700" b="0" dirty="0">
                        <a:solidFill>
                          <a:schemeClr val="tx1"/>
                        </a:solidFill>
                        <a:latin typeface="Century Gothic"/>
                      </a:endParaRPr>
                    </a:p>
                    <a:p>
                      <a:pPr marL="0" marR="0" lvl="0" indent="0" algn="ctr" rtl="0" eaLnBrk="1" fontAlgn="auto" latinLnBrk="0" hangingPunct="1">
                        <a:lnSpc>
                          <a:spcPct val="100000"/>
                        </a:lnSpc>
                        <a:spcBef>
                          <a:spcPts val="0"/>
                        </a:spcBef>
                        <a:spcAft>
                          <a:spcPts val="0"/>
                        </a:spcAft>
                        <a:buClrTx/>
                        <a:buSzTx/>
                        <a:buFontTx/>
                        <a:buNone/>
                      </a:pPr>
                      <a:r>
                        <a:rPr lang="en-GB" sz="700" b="0" dirty="0">
                          <a:solidFill>
                            <a:schemeClr val="tx1"/>
                          </a:solidFill>
                          <a:latin typeface="Century Gothic"/>
                        </a:rPr>
                        <a:t> Lemon and Herb Quorn,  Seasoned Potatoes</a:t>
                      </a:r>
                      <a:r>
                        <a:rPr lang="en-GB" sz="700" b="0" baseline="0" dirty="0">
                          <a:solidFill>
                            <a:schemeClr val="tx1"/>
                          </a:solidFill>
                          <a:latin typeface="Century Gothic"/>
                        </a:rPr>
                        <a:t> and Sweetcorn Salsa </a:t>
                      </a:r>
                      <a:r>
                        <a:rPr lang="en-GB" sz="700" b="1" baseline="0" dirty="0">
                          <a:solidFill>
                            <a:schemeClr val="tx1"/>
                          </a:solidFill>
                          <a:latin typeface="Century Gothic"/>
                        </a:rPr>
                        <a:t>(VE)</a:t>
                      </a:r>
                      <a:endParaRPr lang="en-GB" sz="700" b="1" dirty="0">
                        <a:solidFill>
                          <a:schemeClr val="tx1"/>
                        </a:solidFill>
                        <a:latin typeface="Century Gothic"/>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b="0" dirty="0">
                        <a:solidFill>
                          <a:schemeClr val="tx1"/>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Halal Chicken Tikka Masala with Rice</a:t>
                      </a:r>
                      <a:r>
                        <a:rPr lang="en-GB" sz="700" b="1" dirty="0">
                          <a:solidFill>
                            <a:schemeClr val="tx1"/>
                          </a:solidFill>
                          <a:latin typeface="Century Gothic" panose="020B0502020202020204" pitchFamily="34" charset="0"/>
                        </a:rPr>
                        <a:t> (V)</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Breaded Fish or Fish Fingers</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a:t>
                      </a:r>
                      <a:r>
                        <a:rPr kumimoji="0" lang="en-GB" sz="700" b="0" i="0" u="none" strike="noStrike" kern="1200" cap="none" spc="0" normalizeH="0" baseline="0" noProof="0" dirty="0">
                          <a:ln>
                            <a:noFill/>
                          </a:ln>
                          <a:solidFill>
                            <a:prstClr val="black"/>
                          </a:solidFill>
                          <a:effectLst/>
                          <a:uLnTx/>
                          <a:uFillTx/>
                          <a:latin typeface="Century Gothic"/>
                          <a:ea typeface="+mn-ea"/>
                          <a:cs typeface="+mn-cs"/>
                        </a:rPr>
                        <a:t>with Chips and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4539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Five Bean Chilli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with Rice</a:t>
                      </a:r>
                      <a:r>
                        <a:rPr lang="en-GB" sz="700" b="1" dirty="0">
                          <a:solidFill>
                            <a:schemeClr val="tx1"/>
                          </a:solidFill>
                          <a:latin typeface="Century Gothic" panose="020B0502020202020204" pitchFamily="34" charset="0"/>
                        </a:rPr>
                        <a:t> (VE)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panose="020B0502020202020204" pitchFamily="34" charset="0"/>
                        </a:rPr>
                        <a:t>Vegan Bolognaise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1" i="0" u="none" strike="noStrike" noProof="0" dirty="0">
                          <a:solidFill>
                            <a:schemeClr val="tx1"/>
                          </a:solidFill>
                          <a:latin typeface="Century Gothic" panose="020B0502020202020204" pitchFamily="34" charset="0"/>
                        </a:rPr>
                        <a:t> </a:t>
                      </a:r>
                      <a:r>
                        <a:rPr lang="en-US" sz="700" b="0" i="0" u="none" strike="noStrike" noProof="0" dirty="0">
                          <a:solidFill>
                            <a:schemeClr val="tx1"/>
                          </a:solidFill>
                          <a:latin typeface="Century Gothic" panose="020B0502020202020204" pitchFamily="34" charset="0"/>
                        </a:rPr>
                        <a:t>with Spaghetti </a:t>
                      </a:r>
                      <a:r>
                        <a:rPr lang="en-US" sz="700" b="1" i="0" u="none" strike="noStrike" noProof="0" dirty="0">
                          <a:solidFill>
                            <a:schemeClr val="tx1"/>
                          </a:solidFill>
                          <a:latin typeface="Century Gothic" panose="020B0502020202020204" pitchFamily="34" charset="0"/>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i="0" u="none" strike="noStrike" noProof="0">
                        <a:solidFill>
                          <a:srgbClr val="00B050"/>
                        </a:solidFill>
                        <a:highlight>
                          <a:srgbClr val="FFFF00"/>
                        </a:highlight>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i="0" u="none" strike="noStrike" noProof="0" dirty="0">
                          <a:solidFill>
                            <a:schemeClr val="tx1"/>
                          </a:solidFill>
                          <a:latin typeface="Century Gothic" panose="020B0502020202020204" pitchFamily="34" charset="0"/>
                        </a:rPr>
                        <a:t>Creamy Chickpea and Coconut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i="0" u="none" strike="noStrike" noProof="0" dirty="0">
                          <a:solidFill>
                            <a:schemeClr val="tx1"/>
                          </a:solidFill>
                          <a:latin typeface="Century Gothic" panose="020B0502020202020204" pitchFamily="34" charset="0"/>
                        </a:rPr>
                        <a:t>with Rice </a:t>
                      </a:r>
                      <a:r>
                        <a:rPr lang="en-GB" sz="700" b="1" i="0" u="none" strike="noStrike" noProof="0" dirty="0">
                          <a:solidFill>
                            <a:schemeClr val="tx1"/>
                          </a:solidFill>
                          <a:latin typeface="Century Gothic" panose="020B0502020202020204" pitchFamily="34" charset="0"/>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b="0" i="0" u="none" strike="noStrike" noProof="0" dirty="0">
                          <a:solidFill>
                            <a:schemeClr val="tx1"/>
                          </a:solidFill>
                          <a:latin typeface="Century Gothic" panose="020B0502020202020204" pitchFamily="34" charset="0"/>
                        </a:rPr>
                        <a:t>Cheese Whirl with Chips and Tomato Sauce </a:t>
                      </a:r>
                      <a:r>
                        <a:rPr lang="en-GB" sz="700" b="1" i="0" u="none" strike="noStrike" noProof="0" dirty="0">
                          <a:solidFill>
                            <a:schemeClr val="tx1"/>
                          </a:solidFill>
                          <a:latin typeface="Century Gothic" panose="020B0502020202020204" pitchFamily="34" charset="0"/>
                        </a:rPr>
                        <a:t>(V)</a:t>
                      </a:r>
                      <a:endParaRPr lang="en-GB" sz="700" b="1"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463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503661">
                <a:tc>
                  <a:txBody>
                    <a:bodyPr/>
                    <a:lstStyle/>
                    <a:p>
                      <a:pPr algn="ctr"/>
                      <a:r>
                        <a:rPr lang="en-GB" sz="700" dirty="0">
                          <a:latin typeface="Century Gothic"/>
                        </a:rPr>
                        <a:t>Gingerbread </a:t>
                      </a:r>
                    </a:p>
                    <a:p>
                      <a:pPr algn="ctr"/>
                      <a:r>
                        <a:rPr lang="en-GB" sz="700" dirty="0">
                          <a:latin typeface="Century Gothic"/>
                        </a:rPr>
                        <a:t>Cookie</a:t>
                      </a:r>
                      <a:r>
                        <a:rPr lang="en-GB" sz="700" b="1" dirty="0">
                          <a:latin typeface="Century Gothic"/>
                        </a:rPr>
                        <a:t> (VE)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panose="020B0502020202020204" pitchFamily="34" charset="0"/>
                        </a:rPr>
                        <a:t>Chocolate Brownie</a:t>
                      </a:r>
                      <a:r>
                        <a:rPr lang="en-GB" sz="700" b="1" dirty="0">
                          <a:latin typeface="Century Gothic" panose="020B0502020202020204" pitchFamily="34" charset="0"/>
                        </a:rPr>
                        <a:t> </a:t>
                      </a:r>
                      <a:r>
                        <a:rPr lang="en-GB" sz="700" dirty="0">
                          <a:latin typeface="Century Gothic" panose="020B0502020202020204" pitchFamily="34" charset="0"/>
                        </a:rPr>
                        <a:t>with Chocolate Sauce </a:t>
                      </a:r>
                      <a:r>
                        <a:rPr lang="en-GB" sz="700" b="1" dirty="0">
                          <a:latin typeface="Century Gothic" panose="020B0502020202020204" pitchFamily="34" charset="0"/>
                        </a:rPr>
                        <a:t>(V)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panose="020B0502020202020204" pitchFamily="34" charset="0"/>
                        </a:rPr>
                        <a:t>Fruit Salad </a:t>
                      </a:r>
                      <a:r>
                        <a:rPr lang="en-GB" sz="700" b="1" dirty="0">
                          <a:latin typeface="Century Gothic" panose="020B0502020202020204" pitchFamily="34" charset="0"/>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panose="020B0502020202020204" pitchFamily="34" charset="0"/>
                        </a:rPr>
                        <a:t>Sticky Toffee Apple Crumble with Custard</a:t>
                      </a:r>
                      <a:r>
                        <a:rPr lang="en-GB" sz="700" b="1" dirty="0">
                          <a:latin typeface="Century Gothic" panose="020B0502020202020204" pitchFamily="34" charset="0"/>
                        </a:rPr>
                        <a:t> (V)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panose="020B0502020202020204" pitchFamily="34" charset="0"/>
                        </a:rPr>
                        <a:t>Vanilla </a:t>
                      </a:r>
                    </a:p>
                    <a:p>
                      <a:pPr algn="ctr"/>
                      <a:r>
                        <a:rPr lang="en-GB" sz="700" dirty="0">
                          <a:latin typeface="Century Gothic" panose="020B0502020202020204" pitchFamily="34" charset="0"/>
                        </a:rPr>
                        <a:t>Shortbread</a:t>
                      </a:r>
                      <a:r>
                        <a:rPr lang="en-GB" sz="700" b="1" dirty="0">
                          <a:latin typeface="Century Gothic" panose="020B0502020202020204" pitchFamily="34" charset="0"/>
                        </a:rPr>
                        <a:t> (VE)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54" name="Table 53">
            <a:extLst>
              <a:ext uri="{FF2B5EF4-FFF2-40B4-BE49-F238E27FC236}">
                <a16:creationId xmlns:a16="http://schemas.microsoft.com/office/drawing/2014/main" id="{F5806C12-A75C-38D1-DCDD-AAB076B818A6}"/>
              </a:ext>
            </a:extLst>
          </p:cNvPr>
          <p:cNvGraphicFramePr>
            <a:graphicFrameLocks noGrp="1"/>
          </p:cNvGraphicFramePr>
          <p:nvPr>
            <p:extLst>
              <p:ext uri="{D42A27DB-BD31-4B8C-83A1-F6EECF244321}">
                <p14:modId xmlns:p14="http://schemas.microsoft.com/office/powerpoint/2010/main" val="3843871407"/>
              </p:ext>
            </p:extLst>
          </p:nvPr>
        </p:nvGraphicFramePr>
        <p:xfrm>
          <a:off x="1450888" y="4136147"/>
          <a:ext cx="7729556" cy="1624599"/>
        </p:xfrm>
        <a:graphic>
          <a:graphicData uri="http://schemas.openxmlformats.org/drawingml/2006/table">
            <a:tbl>
              <a:tblPr firstRow="1" bandRow="1">
                <a:tableStyleId>{5C22544A-7EE6-4342-B048-85BDC9FD1C3A}</a:tableStyleId>
              </a:tblPr>
              <a:tblGrid>
                <a:gridCol w="1579769">
                  <a:extLst>
                    <a:ext uri="{9D8B030D-6E8A-4147-A177-3AD203B41FA5}">
                      <a16:colId xmlns:a16="http://schemas.microsoft.com/office/drawing/2014/main" val="426743384"/>
                    </a:ext>
                  </a:extLst>
                </a:gridCol>
                <a:gridCol w="1520573">
                  <a:extLst>
                    <a:ext uri="{9D8B030D-6E8A-4147-A177-3AD203B41FA5}">
                      <a16:colId xmlns:a16="http://schemas.microsoft.com/office/drawing/2014/main" val="1888228126"/>
                    </a:ext>
                  </a:extLst>
                </a:gridCol>
                <a:gridCol w="1524804">
                  <a:extLst>
                    <a:ext uri="{9D8B030D-6E8A-4147-A177-3AD203B41FA5}">
                      <a16:colId xmlns:a16="http://schemas.microsoft.com/office/drawing/2014/main" val="3470962500"/>
                    </a:ext>
                  </a:extLst>
                </a:gridCol>
                <a:gridCol w="1569654">
                  <a:extLst>
                    <a:ext uri="{9D8B030D-6E8A-4147-A177-3AD203B41FA5}">
                      <a16:colId xmlns:a16="http://schemas.microsoft.com/office/drawing/2014/main" val="3633866263"/>
                    </a:ext>
                  </a:extLst>
                </a:gridCol>
                <a:gridCol w="1534756">
                  <a:extLst>
                    <a:ext uri="{9D8B030D-6E8A-4147-A177-3AD203B41FA5}">
                      <a16:colId xmlns:a16="http://schemas.microsoft.com/office/drawing/2014/main" val="4088356186"/>
                    </a:ext>
                  </a:extLst>
                </a:gridCol>
              </a:tblGrid>
              <a:tr h="55434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Cheese &amp; Tomato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with wedges</a:t>
                      </a:r>
                      <a:r>
                        <a:rPr lang="en-GB" sz="700" b="1" dirty="0">
                          <a:solidFill>
                            <a:schemeClr val="tx1"/>
                          </a:solidFill>
                          <a:latin typeface="Century Gothic"/>
                        </a:rPr>
                        <a:t> (V)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Halal Chicken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Enchilada Bake</a:t>
                      </a:r>
                      <a:endParaRPr lang="en-GB" sz="700" b="1" dirty="0">
                        <a:solidFill>
                          <a:schemeClr val="tx1"/>
                        </a:solidFill>
                        <a:latin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with Paprika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a:solidFill>
                            <a:schemeClr val="tx1"/>
                          </a:solidFill>
                          <a:latin typeface="Century Gothic"/>
                        </a:rPr>
                        <a:t>Halal Sausage </a:t>
                      </a:r>
                      <a:r>
                        <a:rPr lang="en-GB" sz="700" b="0" dirty="0">
                          <a:solidFill>
                            <a:schemeClr val="tx1"/>
                          </a:solidFill>
                          <a:latin typeface="Century Gothic"/>
                        </a:rPr>
                        <a:t>&amp; Mash topped with Gravy</a:t>
                      </a:r>
                      <a:endParaRPr kumimoji="0" lang="en-GB" sz="700" b="0" i="0" u="none" strike="noStrike" kern="1200" cap="none" spc="0" normalizeH="0" baseline="0" noProof="0" dirty="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panose="020B0502020202020204" pitchFamily="34" charset="0"/>
                        </a:rPr>
                        <a:t>Classic Macaroni Cheese with Garlic Bread</a:t>
                      </a:r>
                      <a:r>
                        <a:rPr lang="en-GB" sz="700" b="1" dirty="0">
                          <a:solidFill>
                            <a:schemeClr val="tx1"/>
                          </a:solidFill>
                          <a:latin typeface="Century Gothic" panose="020B0502020202020204" pitchFamily="34" charset="0"/>
                        </a:rPr>
                        <a:t> (V)</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700" b="0" i="0" u="none" strike="noStrike" noProof="0" dirty="0">
                        <a:solidFill>
                          <a:schemeClr val="tx1"/>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700" b="0" i="0" u="none" strike="noStrike" noProof="0" dirty="0">
                        <a:solidFill>
                          <a:schemeClr val="tx1"/>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a:rPr>
                        <a:t>Caribbean Stew</a:t>
                      </a:r>
                      <a:r>
                        <a:rPr lang="en-US" sz="700" b="1" i="0" u="none" strike="noStrike" noProof="0" dirty="0">
                          <a:solidFill>
                            <a:schemeClr val="tx1"/>
                          </a:solidFill>
                          <a:latin typeface="Century Gothic"/>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u="none" strike="noStrike" noProof="0" dirty="0">
                          <a:solidFill>
                            <a:schemeClr val="tx1"/>
                          </a:solidFill>
                          <a:latin typeface="Century Gothic"/>
                        </a:rPr>
                        <a:t>with Golden Rice </a:t>
                      </a:r>
                      <a:r>
                        <a:rPr lang="en-US" sz="700" b="1" i="0" u="none" strike="noStrike" noProof="0" dirty="0">
                          <a:solidFill>
                            <a:schemeClr val="tx1"/>
                          </a:solidFill>
                          <a:latin typeface="Century Gothic"/>
                        </a:rPr>
                        <a:t>(VE)</a:t>
                      </a:r>
                      <a:endParaRPr lang="en-US" sz="700" b="1"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Fish Fingers with Chips </a:t>
                      </a:r>
                      <a:r>
                        <a:rPr lang="en-GB" sz="700" b="0" dirty="0">
                          <a:solidFill>
                            <a:schemeClr val="tx1"/>
                          </a:solidFill>
                          <a:latin typeface="Century Gothic"/>
                        </a:rPr>
                        <a:t>and Tomato Sauce</a:t>
                      </a:r>
                      <a:endParaRPr kumimoji="0" lang="en-GB" sz="700" b="0" i="0" u="none" strike="noStrike" kern="1200" cap="none" spc="0" normalizeH="0" baseline="0" noProof="0" dirty="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130841">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Mexican Bean Roll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b="0" dirty="0">
                          <a:solidFill>
                            <a:schemeClr val="tx1"/>
                          </a:solidFill>
                          <a:latin typeface="Century Gothic"/>
                        </a:rPr>
                        <a:t>with New Potatoes </a:t>
                      </a:r>
                      <a:r>
                        <a:rPr lang="en-GB" sz="700" b="1" dirty="0">
                          <a:solidFill>
                            <a:schemeClr val="tx1"/>
                          </a:solidFill>
                          <a:latin typeface="Century Gothic"/>
                        </a:rPr>
                        <a:t>(VE)</a:t>
                      </a:r>
                    </a:p>
                    <a:p>
                      <a:pPr algn="ctr"/>
                      <a:endParaRPr lang="en-GB" sz="700" dirty="0">
                        <a:latin typeface="Century Gothic"/>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Tomato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Pasta</a:t>
                      </a:r>
                      <a:r>
                        <a:rPr lang="en-GB" sz="700" b="1" dirty="0">
                          <a:latin typeface="Century Gothic"/>
                        </a:rPr>
                        <a:t> (VE)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rowSpan="2">
                  <a:txBody>
                    <a:bodyPr/>
                    <a:lstStyle/>
                    <a:p>
                      <a:pPr marL="0" marR="0" lvl="0" indent="0" algn="ctr" rtl="0" eaLnBrk="1" fontAlgn="auto" latinLnBrk="0" hangingPunct="1">
                        <a:lnSpc>
                          <a:spcPct val="100000"/>
                        </a:lnSpc>
                        <a:spcBef>
                          <a:spcPts val="0"/>
                        </a:spcBef>
                        <a:spcAft>
                          <a:spcPts val="0"/>
                        </a:spcAft>
                        <a:buClrTx/>
                        <a:buSzTx/>
                        <a:buFontTx/>
                        <a:buNone/>
                      </a:pPr>
                      <a:r>
                        <a:rPr lang="en-US" sz="700" b="0" i="0" u="none" strike="noStrike" noProof="0" dirty="0">
                          <a:solidFill>
                            <a:schemeClr val="tx1"/>
                          </a:solidFill>
                          <a:latin typeface="Century Gothic"/>
                        </a:rPr>
                        <a:t>Vegan Sausage &amp; Mash </a:t>
                      </a:r>
                    </a:p>
                    <a:p>
                      <a:pPr marL="0" marR="0" lvl="0" indent="0" algn="ctr" rtl="0" eaLnBrk="1" fontAlgn="auto" latinLnBrk="0" hangingPunct="1">
                        <a:lnSpc>
                          <a:spcPct val="100000"/>
                        </a:lnSpc>
                        <a:spcBef>
                          <a:spcPts val="0"/>
                        </a:spcBef>
                        <a:spcAft>
                          <a:spcPts val="0"/>
                        </a:spcAft>
                        <a:buClrTx/>
                        <a:buSzTx/>
                        <a:buFontTx/>
                        <a:buNone/>
                      </a:pPr>
                      <a:r>
                        <a:rPr lang="en-US" sz="700" b="0" i="0" u="none" strike="noStrike" noProof="0" dirty="0">
                          <a:solidFill>
                            <a:schemeClr val="tx1"/>
                          </a:solidFill>
                          <a:latin typeface="Century Gothic"/>
                        </a:rPr>
                        <a:t> with Gravy </a:t>
                      </a:r>
                      <a:r>
                        <a:rPr lang="en-US" sz="700" b="1" i="0" u="none" strike="noStrike" noProof="0" dirty="0">
                          <a:solidFill>
                            <a:schemeClr val="tx1"/>
                          </a:solidFill>
                          <a:latin typeface="Century Gothic"/>
                        </a:rPr>
                        <a:t>(VE)</a:t>
                      </a:r>
                      <a:endParaRPr lang="en-US" sz="700" b="1" i="0" u="none" strike="noStrike" noProof="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a:solidFill>
                          <a:schemeClr val="tx1"/>
                        </a:solidFill>
                        <a:highlight>
                          <a:srgbClr val="FFFF00"/>
                        </a:highlight>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entury Gothic"/>
                          <a:ea typeface="+mn-ea"/>
                          <a:cs typeface="+mn-cs"/>
                        </a:rPr>
                        <a:t>Red Pepper Frittata with Chips </a:t>
                      </a:r>
                      <a:r>
                        <a:rPr lang="en-GB" sz="800" b="0" dirty="0">
                          <a:solidFill>
                            <a:schemeClr val="tx1"/>
                          </a:solidFill>
                          <a:latin typeface="Century Gothic"/>
                        </a:rPr>
                        <a:t>&amp; Tomato Sauce</a:t>
                      </a:r>
                      <a:endParaRPr kumimoji="0" lang="en-GB" sz="800" b="0" i="0" u="none" strike="noStrike" kern="1200" cap="none" spc="0" normalizeH="0" baseline="0" noProof="0" dirty="0">
                        <a:ln>
                          <a:noFill/>
                        </a:ln>
                        <a:solidFill>
                          <a:prstClr val="black"/>
                        </a:solidFill>
                        <a:effectLst/>
                        <a:uLnTx/>
                        <a:uFillTx/>
                        <a:latin typeface="Century Gothic"/>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326359">
                <a:tc vMerge="1">
                  <a:txBody>
                    <a:bodyPr/>
                    <a:lstStyle/>
                    <a:p>
                      <a:pPr algn="ctr"/>
                      <a:endParaRPr lang="en-GB" sz="800" dirty="0">
                        <a:latin typeface="Century Gothic"/>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latin typeface="Century Gothic"/>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rtl="0" eaLnBrk="1" fontAlgn="auto" latinLnBrk="0" hangingPunct="1">
                        <a:lnSpc>
                          <a:spcPct val="100000"/>
                        </a:lnSpc>
                        <a:spcBef>
                          <a:spcPts val="0"/>
                        </a:spcBef>
                        <a:spcAft>
                          <a:spcPts val="0"/>
                        </a:spcAft>
                        <a:buClrTx/>
                        <a:buSzTx/>
                        <a:buFontTx/>
                        <a:buNone/>
                      </a:pPr>
                      <a:endParaRPr lang="en-US" sz="800" b="0" i="0" u="none" strike="noStrike" noProof="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Red Pepper Omelette</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a:t>
                      </a:r>
                      <a:r>
                        <a:rPr kumimoji="0" lang="en-GB" sz="700" b="0" i="0" u="none" strike="noStrike" kern="1200" cap="none" spc="0" normalizeH="0" baseline="0" noProof="0" dirty="0">
                          <a:ln>
                            <a:noFill/>
                          </a:ln>
                          <a:solidFill>
                            <a:prstClr val="black"/>
                          </a:solidFill>
                          <a:effectLst/>
                          <a:uLnTx/>
                          <a:uFillTx/>
                          <a:latin typeface="Century Gothic"/>
                          <a:ea typeface="+mn-ea"/>
                          <a:cs typeface="+mn-cs"/>
                        </a:rPr>
                        <a:t>with Chips </a:t>
                      </a:r>
                      <a:r>
                        <a:rPr lang="en-GB" sz="700" b="0" dirty="0">
                          <a:solidFill>
                            <a:schemeClr val="tx1"/>
                          </a:solidFill>
                          <a:latin typeface="Century Gothic"/>
                        </a:rPr>
                        <a:t>and Tomato Sauce </a:t>
                      </a:r>
                      <a:r>
                        <a:rPr lang="en-GB" sz="700" b="1" dirty="0">
                          <a:solidFill>
                            <a:schemeClr val="tx1"/>
                          </a:solidFill>
                          <a:latin typeface="Century Gothic"/>
                        </a:rPr>
                        <a:t>(V)</a:t>
                      </a:r>
                      <a:endParaRPr kumimoji="0" lang="en-GB" sz="700" b="1" i="0" u="none" strike="noStrike" kern="1200" cap="none" spc="0" normalizeH="0" baseline="0" noProof="0" dirty="0">
                        <a:ln>
                          <a:noFill/>
                        </a:ln>
                        <a:solidFill>
                          <a:prstClr val="black"/>
                        </a:solidFill>
                        <a:effectLst/>
                        <a:uLnTx/>
                        <a:uFillTx/>
                        <a:latin typeface="Century Gothic"/>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273838725"/>
                  </a:ext>
                </a:extLst>
              </a:tr>
              <a:tr h="2015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entury Gothic"/>
                          <a:ea typeface="+mn-ea"/>
                          <a:cs typeface="+mn-cs"/>
                        </a:rPr>
                        <a:t>Vegetables of the Day</a:t>
                      </a:r>
                      <a:r>
                        <a:rPr kumimoji="0" lang="en-GB" sz="700" b="1" i="0" u="none" strike="noStrike" kern="1200" cap="none" spc="0" normalizeH="0" baseline="0" noProof="0" dirty="0">
                          <a:ln>
                            <a:noFill/>
                          </a:ln>
                          <a:solidFill>
                            <a:prstClr val="black"/>
                          </a:solidFill>
                          <a:effectLst/>
                          <a:uLnTx/>
                          <a:uFillTx/>
                          <a:latin typeface="Century Gothic"/>
                          <a:ea typeface="+mn-ea"/>
                          <a:cs typeface="+mn-cs"/>
                        </a:rPr>
                        <a:t> (V/VE)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527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Oaty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 </a:t>
                      </a:r>
                      <a:r>
                        <a:rPr lang="en-GB" sz="700" b="0" dirty="0">
                          <a:latin typeface="Century Gothic"/>
                        </a:rPr>
                        <a:t>Cookie</a:t>
                      </a:r>
                      <a:r>
                        <a:rPr lang="en-GB" sz="700" b="1" dirty="0">
                          <a:latin typeface="Century Gothic"/>
                        </a:rPr>
                        <a:t> (VE)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Pear Crumble</a:t>
                      </a:r>
                      <a:r>
                        <a:rPr lang="en-GB" sz="700" b="1" dirty="0">
                          <a:latin typeface="Century Gothic"/>
                        </a:rPr>
                        <a:t> </a:t>
                      </a:r>
                      <a:r>
                        <a:rPr lang="en-GB" sz="700" dirty="0">
                          <a:latin typeface="Century Gothic"/>
                        </a:rPr>
                        <a:t>with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Custard </a:t>
                      </a:r>
                      <a:r>
                        <a:rPr lang="en-GB" sz="700" b="1" dirty="0">
                          <a:latin typeface="Century Gothic"/>
                        </a:rPr>
                        <a:t>(V)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a:rPr>
                        <a:t>Fruit Salad </a:t>
                      </a:r>
                      <a:r>
                        <a:rPr lang="en-GB" sz="700" b="1" dirty="0">
                          <a:latin typeface="Century Gothic"/>
                        </a:rPr>
                        <a:t>(VE)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700" dirty="0">
                          <a:latin typeface="Century Gothic"/>
                        </a:rPr>
                        <a:t>Jamaican Ginger </a:t>
                      </a:r>
                      <a:r>
                        <a:rPr lang="en-GB" sz="700" b="0" dirty="0">
                          <a:latin typeface="Century Gothic"/>
                        </a:rPr>
                        <a:t>Cake</a:t>
                      </a:r>
                      <a:r>
                        <a:rPr lang="en-GB" sz="700" b="1" dirty="0">
                          <a:latin typeface="Century Gothic"/>
                        </a:rPr>
                        <a:t> </a:t>
                      </a:r>
                      <a:r>
                        <a:rPr lang="en-GB" sz="700" dirty="0">
                          <a:latin typeface="Century Gothic"/>
                        </a:rPr>
                        <a:t>with Custard </a:t>
                      </a:r>
                      <a:r>
                        <a:rPr lang="en-GB" sz="700" b="1" dirty="0">
                          <a:latin typeface="Century Gothic"/>
                        </a:rPr>
                        <a:t>(V)</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dirty="0">
                          <a:latin typeface="Century Gothic"/>
                        </a:rPr>
                        <a:t>Iced Sponge </a:t>
                      </a:r>
                      <a:r>
                        <a:rPr lang="en-GB" sz="700" b="1" dirty="0">
                          <a:latin typeface="Century Gothic"/>
                        </a:rPr>
                        <a:t>(V)</a:t>
                      </a:r>
                    </a:p>
                    <a:p>
                      <a:pPr algn="ctr"/>
                      <a:endParaRPr lang="en-GB" sz="7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sp>
        <p:nvSpPr>
          <p:cNvPr id="15" name="Freeform 44">
            <a:extLst>
              <a:ext uri="{FF2B5EF4-FFF2-40B4-BE49-F238E27FC236}">
                <a16:creationId xmlns:a16="http://schemas.microsoft.com/office/drawing/2014/main" id="{5B814A41-D498-2440-FFA0-30A03808FCE5}"/>
              </a:ext>
            </a:extLst>
          </p:cNvPr>
          <p:cNvSpPr/>
          <p:nvPr/>
        </p:nvSpPr>
        <p:spPr>
          <a:xfrm>
            <a:off x="6241842" y="3197811"/>
            <a:ext cx="194402" cy="148390"/>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6" name="Freeform 44">
            <a:extLst>
              <a:ext uri="{FF2B5EF4-FFF2-40B4-BE49-F238E27FC236}">
                <a16:creationId xmlns:a16="http://schemas.microsoft.com/office/drawing/2014/main" id="{693515BF-C761-0F16-9C53-3D87F44E0E06}"/>
              </a:ext>
            </a:extLst>
          </p:cNvPr>
          <p:cNvSpPr/>
          <p:nvPr/>
        </p:nvSpPr>
        <p:spPr>
          <a:xfrm>
            <a:off x="7826732" y="3882664"/>
            <a:ext cx="194402" cy="148390"/>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40" name="Freeform 23">
            <a:extLst>
              <a:ext uri="{FF2B5EF4-FFF2-40B4-BE49-F238E27FC236}">
                <a16:creationId xmlns:a16="http://schemas.microsoft.com/office/drawing/2014/main" id="{C8A6F354-684B-D5D0-E76D-08739A6E3021}"/>
              </a:ext>
            </a:extLst>
          </p:cNvPr>
          <p:cNvSpPr/>
          <p:nvPr/>
        </p:nvSpPr>
        <p:spPr>
          <a:xfrm flipH="1">
            <a:off x="2624858" y="5321611"/>
            <a:ext cx="134712" cy="26506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1" name="Freeform 23">
            <a:extLst>
              <a:ext uri="{FF2B5EF4-FFF2-40B4-BE49-F238E27FC236}">
                <a16:creationId xmlns:a16="http://schemas.microsoft.com/office/drawing/2014/main" id="{2C25ED05-D103-7E57-12AE-7F71A7BD6994}"/>
              </a:ext>
            </a:extLst>
          </p:cNvPr>
          <p:cNvSpPr/>
          <p:nvPr/>
        </p:nvSpPr>
        <p:spPr>
          <a:xfrm flipH="1">
            <a:off x="4412706" y="5397557"/>
            <a:ext cx="134712" cy="26506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73" name="TextBox 72">
            <a:extLst>
              <a:ext uri="{FF2B5EF4-FFF2-40B4-BE49-F238E27FC236}">
                <a16:creationId xmlns:a16="http://schemas.microsoft.com/office/drawing/2014/main" id="{A49197BE-D8EF-7FAE-D5F9-60A4FF1CE6A6}"/>
              </a:ext>
            </a:extLst>
          </p:cNvPr>
          <p:cNvSpPr txBox="1"/>
          <p:nvPr/>
        </p:nvSpPr>
        <p:spPr>
          <a:xfrm>
            <a:off x="176212" y="6061594"/>
            <a:ext cx="9553575" cy="992579"/>
          </a:xfrm>
          <a:prstGeom prst="rect">
            <a:avLst/>
          </a:prstGeom>
          <a:noFill/>
        </p:spPr>
        <p:txBody>
          <a:bodyPr wrap="square" rtlCol="0">
            <a:spAutoFit/>
          </a:bodyPr>
          <a:lstStyle/>
          <a:p>
            <a:pPr algn="ctr"/>
            <a:endParaRPr lang="en-GB" sz="800" b="1" dirty="0">
              <a:solidFill>
                <a:srgbClr val="006662"/>
              </a:solidFill>
              <a:latin typeface="Century Gothic" panose="020B0502020202020204" pitchFamily="34" charset="0"/>
            </a:endParaRPr>
          </a:p>
          <a:p>
            <a:pPr algn="ctr"/>
            <a:endParaRPr lang="en-GB" sz="500" dirty="0">
              <a:solidFill>
                <a:srgbClr val="006662"/>
              </a:solidFill>
              <a:latin typeface="Century Gothic" panose="020B0502020202020204" pitchFamily="34" charset="0"/>
            </a:endParaRPr>
          </a:p>
          <a:p>
            <a:pPr algn="ctr"/>
            <a:r>
              <a:rPr lang="en-GB" sz="800" dirty="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dirty="0">
                <a:latin typeface="Century Gothic" panose="020B0502020202020204" pitchFamily="34" charset="0"/>
              </a:rPr>
              <a:t> </a:t>
            </a:r>
          </a:p>
          <a:p>
            <a:endParaRPr lang="en-GB" sz="1100" b="1" dirty="0">
              <a:latin typeface="Century Gothic" panose="020B0502020202020204" pitchFamily="34" charset="0"/>
            </a:endParaRPr>
          </a:p>
        </p:txBody>
      </p:sp>
      <p:sp>
        <p:nvSpPr>
          <p:cNvPr id="74" name="Freeform 44">
            <a:extLst>
              <a:ext uri="{FF2B5EF4-FFF2-40B4-BE49-F238E27FC236}">
                <a16:creationId xmlns:a16="http://schemas.microsoft.com/office/drawing/2014/main" id="{60AE2EE8-33D9-BA58-B5F6-82F7E2D49A1F}"/>
              </a:ext>
            </a:extLst>
          </p:cNvPr>
          <p:cNvSpPr/>
          <p:nvPr/>
        </p:nvSpPr>
        <p:spPr>
          <a:xfrm>
            <a:off x="6171320" y="1466045"/>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5" name="Freeform 23">
            <a:extLst>
              <a:ext uri="{FF2B5EF4-FFF2-40B4-BE49-F238E27FC236}">
                <a16:creationId xmlns:a16="http://schemas.microsoft.com/office/drawing/2014/main" id="{A78A4291-429F-758B-454A-3C2AE3F0360A}"/>
              </a:ext>
            </a:extLst>
          </p:cNvPr>
          <p:cNvSpPr/>
          <p:nvPr/>
        </p:nvSpPr>
        <p:spPr>
          <a:xfrm flipH="1">
            <a:off x="4313219" y="1370472"/>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6" name="Group 7">
            <a:extLst>
              <a:ext uri="{FF2B5EF4-FFF2-40B4-BE49-F238E27FC236}">
                <a16:creationId xmlns:a16="http://schemas.microsoft.com/office/drawing/2014/main" id="{57FE8E4D-A367-9A75-0815-D2A1D4255408}"/>
              </a:ext>
            </a:extLst>
          </p:cNvPr>
          <p:cNvGrpSpPr/>
          <p:nvPr/>
        </p:nvGrpSpPr>
        <p:grpSpPr>
          <a:xfrm>
            <a:off x="5750506" y="1011852"/>
            <a:ext cx="208081" cy="224079"/>
            <a:chOff x="0" y="0"/>
            <a:chExt cx="3741232" cy="3821539"/>
          </a:xfrm>
        </p:grpSpPr>
        <p:sp>
          <p:nvSpPr>
            <p:cNvPr id="77" name="Freeform 8">
              <a:extLst>
                <a:ext uri="{FF2B5EF4-FFF2-40B4-BE49-F238E27FC236}">
                  <a16:creationId xmlns:a16="http://schemas.microsoft.com/office/drawing/2014/main" id="{9F540672-ADD9-D210-B150-C7C185F4AA89}"/>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5" name="Freeform 9">
              <a:extLst>
                <a:ext uri="{FF2B5EF4-FFF2-40B4-BE49-F238E27FC236}">
                  <a16:creationId xmlns:a16="http://schemas.microsoft.com/office/drawing/2014/main" id="{48E4B0AD-4301-CF27-F3D1-751D9B848A8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86" name="Group 10">
              <a:extLst>
                <a:ext uri="{FF2B5EF4-FFF2-40B4-BE49-F238E27FC236}">
                  <a16:creationId xmlns:a16="http://schemas.microsoft.com/office/drawing/2014/main" id="{9AA19068-B5C9-C025-AD5E-B0BC486C374F}"/>
                </a:ext>
              </a:extLst>
            </p:cNvPr>
            <p:cNvGrpSpPr/>
            <p:nvPr/>
          </p:nvGrpSpPr>
          <p:grpSpPr>
            <a:xfrm>
              <a:off x="0" y="1810741"/>
              <a:ext cx="852996" cy="852996"/>
              <a:chOff x="0" y="0"/>
              <a:chExt cx="812800" cy="812800"/>
            </a:xfrm>
          </p:grpSpPr>
          <p:sp>
            <p:nvSpPr>
              <p:cNvPr id="91" name="Freeform 11">
                <a:extLst>
                  <a:ext uri="{FF2B5EF4-FFF2-40B4-BE49-F238E27FC236}">
                    <a16:creationId xmlns:a16="http://schemas.microsoft.com/office/drawing/2014/main" id="{B8509603-4F8D-062D-078E-29865D5A89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92" name="TextBox 12">
                <a:extLst>
                  <a:ext uri="{FF2B5EF4-FFF2-40B4-BE49-F238E27FC236}">
                    <a16:creationId xmlns:a16="http://schemas.microsoft.com/office/drawing/2014/main" id="{A49C4E1C-A1CB-6D33-FE89-8183571EF7B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87" name="Group 13">
              <a:extLst>
                <a:ext uri="{FF2B5EF4-FFF2-40B4-BE49-F238E27FC236}">
                  <a16:creationId xmlns:a16="http://schemas.microsoft.com/office/drawing/2014/main" id="{111D8D0D-88A8-3DAC-16B1-8DCE0EE6A63E}"/>
                </a:ext>
              </a:extLst>
            </p:cNvPr>
            <p:cNvGrpSpPr/>
            <p:nvPr/>
          </p:nvGrpSpPr>
          <p:grpSpPr>
            <a:xfrm>
              <a:off x="2570638" y="270521"/>
              <a:ext cx="583309" cy="583309"/>
              <a:chOff x="0" y="0"/>
              <a:chExt cx="812800" cy="812800"/>
            </a:xfrm>
          </p:grpSpPr>
          <p:sp>
            <p:nvSpPr>
              <p:cNvPr id="88" name="Freeform 14">
                <a:extLst>
                  <a:ext uri="{FF2B5EF4-FFF2-40B4-BE49-F238E27FC236}">
                    <a16:creationId xmlns:a16="http://schemas.microsoft.com/office/drawing/2014/main" id="{0B3F49A6-6AE6-190D-AABB-8B92579A061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0" name="TextBox 15">
                <a:extLst>
                  <a:ext uri="{FF2B5EF4-FFF2-40B4-BE49-F238E27FC236}">
                    <a16:creationId xmlns:a16="http://schemas.microsoft.com/office/drawing/2014/main" id="{CF715B9D-68B7-4DE5-74B5-A8E3B58AC608}"/>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93" name="Freeform 44">
            <a:extLst>
              <a:ext uri="{FF2B5EF4-FFF2-40B4-BE49-F238E27FC236}">
                <a16:creationId xmlns:a16="http://schemas.microsoft.com/office/drawing/2014/main" id="{0A9EA904-196B-689E-FEB8-3EAC20FBEEA9}"/>
              </a:ext>
            </a:extLst>
          </p:cNvPr>
          <p:cNvSpPr/>
          <p:nvPr/>
        </p:nvSpPr>
        <p:spPr>
          <a:xfrm>
            <a:off x="3098083" y="1390129"/>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95" name="Group 7">
            <a:extLst>
              <a:ext uri="{FF2B5EF4-FFF2-40B4-BE49-F238E27FC236}">
                <a16:creationId xmlns:a16="http://schemas.microsoft.com/office/drawing/2014/main" id="{B95E88EE-74FC-B69C-71BD-A89F144955F9}"/>
              </a:ext>
            </a:extLst>
          </p:cNvPr>
          <p:cNvGrpSpPr/>
          <p:nvPr/>
        </p:nvGrpSpPr>
        <p:grpSpPr>
          <a:xfrm>
            <a:off x="4091236" y="2598268"/>
            <a:ext cx="208081" cy="224079"/>
            <a:chOff x="0" y="0"/>
            <a:chExt cx="3741232" cy="3821539"/>
          </a:xfrm>
        </p:grpSpPr>
        <p:sp>
          <p:nvSpPr>
            <p:cNvPr id="96" name="Freeform 8">
              <a:extLst>
                <a:ext uri="{FF2B5EF4-FFF2-40B4-BE49-F238E27FC236}">
                  <a16:creationId xmlns:a16="http://schemas.microsoft.com/office/drawing/2014/main" id="{18DA8D76-FB22-C56A-A91C-EF11C9C30059}"/>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7" name="Freeform 9">
              <a:extLst>
                <a:ext uri="{FF2B5EF4-FFF2-40B4-BE49-F238E27FC236}">
                  <a16:creationId xmlns:a16="http://schemas.microsoft.com/office/drawing/2014/main" id="{E63BC6DB-7CE0-14B4-FF53-D287A81BF5E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98" name="Group 10">
              <a:extLst>
                <a:ext uri="{FF2B5EF4-FFF2-40B4-BE49-F238E27FC236}">
                  <a16:creationId xmlns:a16="http://schemas.microsoft.com/office/drawing/2014/main" id="{3978F187-9D48-A5B5-8F2A-38CA67794106}"/>
                </a:ext>
              </a:extLst>
            </p:cNvPr>
            <p:cNvGrpSpPr/>
            <p:nvPr/>
          </p:nvGrpSpPr>
          <p:grpSpPr>
            <a:xfrm>
              <a:off x="0" y="1810741"/>
              <a:ext cx="852996" cy="852996"/>
              <a:chOff x="0" y="0"/>
              <a:chExt cx="812800" cy="812800"/>
            </a:xfrm>
          </p:grpSpPr>
          <p:sp>
            <p:nvSpPr>
              <p:cNvPr id="102" name="Freeform 11">
                <a:extLst>
                  <a:ext uri="{FF2B5EF4-FFF2-40B4-BE49-F238E27FC236}">
                    <a16:creationId xmlns:a16="http://schemas.microsoft.com/office/drawing/2014/main" id="{5062EE40-2A3B-0E63-5E28-7341F1D2D0F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03" name="TextBox 12">
                <a:extLst>
                  <a:ext uri="{FF2B5EF4-FFF2-40B4-BE49-F238E27FC236}">
                    <a16:creationId xmlns:a16="http://schemas.microsoft.com/office/drawing/2014/main" id="{63179E33-6035-09BE-064D-BFFF968E605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9" name="Group 13">
              <a:extLst>
                <a:ext uri="{FF2B5EF4-FFF2-40B4-BE49-F238E27FC236}">
                  <a16:creationId xmlns:a16="http://schemas.microsoft.com/office/drawing/2014/main" id="{A987EA35-D9A7-87AE-ED92-02B8F977CB94}"/>
                </a:ext>
              </a:extLst>
            </p:cNvPr>
            <p:cNvGrpSpPr/>
            <p:nvPr/>
          </p:nvGrpSpPr>
          <p:grpSpPr>
            <a:xfrm>
              <a:off x="2570638" y="270521"/>
              <a:ext cx="583309" cy="583309"/>
              <a:chOff x="0" y="0"/>
              <a:chExt cx="812800" cy="812800"/>
            </a:xfrm>
          </p:grpSpPr>
          <p:sp>
            <p:nvSpPr>
              <p:cNvPr id="100" name="Freeform 14">
                <a:extLst>
                  <a:ext uri="{FF2B5EF4-FFF2-40B4-BE49-F238E27FC236}">
                    <a16:creationId xmlns:a16="http://schemas.microsoft.com/office/drawing/2014/main" id="{5427FCD8-282A-20DD-5FEF-8048126F202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101" name="TextBox 15">
                <a:extLst>
                  <a:ext uri="{FF2B5EF4-FFF2-40B4-BE49-F238E27FC236}">
                    <a16:creationId xmlns:a16="http://schemas.microsoft.com/office/drawing/2014/main" id="{6157D8C6-FB47-C67B-2C55-10C5E5F758E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104" name="Freeform 44">
            <a:extLst>
              <a:ext uri="{FF2B5EF4-FFF2-40B4-BE49-F238E27FC236}">
                <a16:creationId xmlns:a16="http://schemas.microsoft.com/office/drawing/2014/main" id="{110F175E-B357-987B-AD57-EA8FF4A9CEEE}"/>
              </a:ext>
            </a:extLst>
          </p:cNvPr>
          <p:cNvSpPr/>
          <p:nvPr/>
        </p:nvSpPr>
        <p:spPr>
          <a:xfrm>
            <a:off x="4594282" y="1201072"/>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05" name="Freeform 44">
            <a:extLst>
              <a:ext uri="{FF2B5EF4-FFF2-40B4-BE49-F238E27FC236}">
                <a16:creationId xmlns:a16="http://schemas.microsoft.com/office/drawing/2014/main" id="{D55A5976-6503-08E5-1DAC-798789C73898}"/>
              </a:ext>
            </a:extLst>
          </p:cNvPr>
          <p:cNvSpPr/>
          <p:nvPr/>
        </p:nvSpPr>
        <p:spPr>
          <a:xfrm>
            <a:off x="4723133" y="2102752"/>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0" name="Freeform 44">
            <a:extLst>
              <a:ext uri="{FF2B5EF4-FFF2-40B4-BE49-F238E27FC236}">
                <a16:creationId xmlns:a16="http://schemas.microsoft.com/office/drawing/2014/main" id="{72A21EA0-AC6C-04AF-0F10-EF0588550C81}"/>
              </a:ext>
            </a:extLst>
          </p:cNvPr>
          <p:cNvSpPr/>
          <p:nvPr/>
        </p:nvSpPr>
        <p:spPr>
          <a:xfrm>
            <a:off x="6304095" y="2045921"/>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2" name="Freeform 23">
            <a:extLst>
              <a:ext uri="{FF2B5EF4-FFF2-40B4-BE49-F238E27FC236}">
                <a16:creationId xmlns:a16="http://schemas.microsoft.com/office/drawing/2014/main" id="{3234E252-1322-6753-3785-E518D6C04BC4}"/>
              </a:ext>
            </a:extLst>
          </p:cNvPr>
          <p:cNvSpPr/>
          <p:nvPr/>
        </p:nvSpPr>
        <p:spPr>
          <a:xfrm flipH="1">
            <a:off x="7397557" y="1449872"/>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3" name="Freeform 44">
            <a:extLst>
              <a:ext uri="{FF2B5EF4-FFF2-40B4-BE49-F238E27FC236}">
                <a16:creationId xmlns:a16="http://schemas.microsoft.com/office/drawing/2014/main" id="{ECFE525E-9C09-0EC6-2F5D-0A878711B3C6}"/>
              </a:ext>
            </a:extLst>
          </p:cNvPr>
          <p:cNvSpPr/>
          <p:nvPr/>
        </p:nvSpPr>
        <p:spPr>
          <a:xfrm>
            <a:off x="1640125" y="3075954"/>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4" name="Freeform 44">
            <a:extLst>
              <a:ext uri="{FF2B5EF4-FFF2-40B4-BE49-F238E27FC236}">
                <a16:creationId xmlns:a16="http://schemas.microsoft.com/office/drawing/2014/main" id="{454C0EC5-1047-4964-38C1-390CD3D08DF5}"/>
              </a:ext>
            </a:extLst>
          </p:cNvPr>
          <p:cNvSpPr/>
          <p:nvPr/>
        </p:nvSpPr>
        <p:spPr>
          <a:xfrm>
            <a:off x="1701957" y="3846414"/>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5" name="Freeform 23">
            <a:extLst>
              <a:ext uri="{FF2B5EF4-FFF2-40B4-BE49-F238E27FC236}">
                <a16:creationId xmlns:a16="http://schemas.microsoft.com/office/drawing/2014/main" id="{FCA18312-F4E0-775E-5670-DC33EAEF84F3}"/>
              </a:ext>
            </a:extLst>
          </p:cNvPr>
          <p:cNvSpPr/>
          <p:nvPr/>
        </p:nvSpPr>
        <p:spPr>
          <a:xfrm flipH="1">
            <a:off x="2595912" y="3069874"/>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6" name="Freeform 44">
            <a:extLst>
              <a:ext uri="{FF2B5EF4-FFF2-40B4-BE49-F238E27FC236}">
                <a16:creationId xmlns:a16="http://schemas.microsoft.com/office/drawing/2014/main" id="{4E768682-A79C-E5AF-2766-1262EE023C29}"/>
              </a:ext>
            </a:extLst>
          </p:cNvPr>
          <p:cNvSpPr/>
          <p:nvPr/>
        </p:nvSpPr>
        <p:spPr>
          <a:xfrm>
            <a:off x="3127090" y="3153839"/>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7" name="Freeform 44">
            <a:extLst>
              <a:ext uri="{FF2B5EF4-FFF2-40B4-BE49-F238E27FC236}">
                <a16:creationId xmlns:a16="http://schemas.microsoft.com/office/drawing/2014/main" id="{A9D7AA2E-0401-F2A6-6D4F-D9F7998F8A8E}"/>
              </a:ext>
            </a:extLst>
          </p:cNvPr>
          <p:cNvSpPr/>
          <p:nvPr/>
        </p:nvSpPr>
        <p:spPr>
          <a:xfrm>
            <a:off x="4607742" y="3047051"/>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18" name="Freeform 44">
            <a:extLst>
              <a:ext uri="{FF2B5EF4-FFF2-40B4-BE49-F238E27FC236}">
                <a16:creationId xmlns:a16="http://schemas.microsoft.com/office/drawing/2014/main" id="{B16BF74F-30CB-DC7D-693A-0A94B6BEC9E4}"/>
              </a:ext>
            </a:extLst>
          </p:cNvPr>
          <p:cNvSpPr/>
          <p:nvPr/>
        </p:nvSpPr>
        <p:spPr>
          <a:xfrm>
            <a:off x="4760777" y="3854945"/>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0" name="Freeform 23">
            <a:extLst>
              <a:ext uri="{FF2B5EF4-FFF2-40B4-BE49-F238E27FC236}">
                <a16:creationId xmlns:a16="http://schemas.microsoft.com/office/drawing/2014/main" id="{8A355F2A-1BCA-BB34-50AA-78041CAF8896}"/>
              </a:ext>
            </a:extLst>
          </p:cNvPr>
          <p:cNvSpPr/>
          <p:nvPr/>
        </p:nvSpPr>
        <p:spPr>
          <a:xfrm flipH="1">
            <a:off x="7315728" y="3131218"/>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21" name="Group 7">
            <a:extLst>
              <a:ext uri="{FF2B5EF4-FFF2-40B4-BE49-F238E27FC236}">
                <a16:creationId xmlns:a16="http://schemas.microsoft.com/office/drawing/2014/main" id="{078CE3A3-90B6-A183-DD42-CBBEDF2EBC75}"/>
              </a:ext>
            </a:extLst>
          </p:cNvPr>
          <p:cNvGrpSpPr/>
          <p:nvPr/>
        </p:nvGrpSpPr>
        <p:grpSpPr>
          <a:xfrm>
            <a:off x="4291007" y="4315670"/>
            <a:ext cx="208081" cy="224079"/>
            <a:chOff x="0" y="0"/>
            <a:chExt cx="3741232" cy="3821539"/>
          </a:xfrm>
        </p:grpSpPr>
        <p:sp>
          <p:nvSpPr>
            <p:cNvPr id="122" name="Freeform 8">
              <a:extLst>
                <a:ext uri="{FF2B5EF4-FFF2-40B4-BE49-F238E27FC236}">
                  <a16:creationId xmlns:a16="http://schemas.microsoft.com/office/drawing/2014/main" id="{26B43887-8C89-3A42-6023-3E45E73E63D3}"/>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23" name="Freeform 9">
              <a:extLst>
                <a:ext uri="{FF2B5EF4-FFF2-40B4-BE49-F238E27FC236}">
                  <a16:creationId xmlns:a16="http://schemas.microsoft.com/office/drawing/2014/main" id="{7931C4F7-4E9D-8718-8081-F9397123A314}"/>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124" name="Group 10">
              <a:extLst>
                <a:ext uri="{FF2B5EF4-FFF2-40B4-BE49-F238E27FC236}">
                  <a16:creationId xmlns:a16="http://schemas.microsoft.com/office/drawing/2014/main" id="{A0505FC0-9CE0-AA53-1FBE-FE1237F8A41A}"/>
                </a:ext>
              </a:extLst>
            </p:cNvPr>
            <p:cNvGrpSpPr/>
            <p:nvPr/>
          </p:nvGrpSpPr>
          <p:grpSpPr>
            <a:xfrm>
              <a:off x="0" y="1810741"/>
              <a:ext cx="852996" cy="852996"/>
              <a:chOff x="0" y="0"/>
              <a:chExt cx="812800" cy="812800"/>
            </a:xfrm>
          </p:grpSpPr>
          <p:sp>
            <p:nvSpPr>
              <p:cNvPr id="128" name="Freeform 11">
                <a:extLst>
                  <a:ext uri="{FF2B5EF4-FFF2-40B4-BE49-F238E27FC236}">
                    <a16:creationId xmlns:a16="http://schemas.microsoft.com/office/drawing/2014/main" id="{E962F075-9103-8309-BD2E-223E80F779A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29" name="TextBox 12">
                <a:extLst>
                  <a:ext uri="{FF2B5EF4-FFF2-40B4-BE49-F238E27FC236}">
                    <a16:creationId xmlns:a16="http://schemas.microsoft.com/office/drawing/2014/main" id="{1E134D8A-CEA8-3EA7-28F6-5125F4ABB24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25" name="Group 13">
              <a:extLst>
                <a:ext uri="{FF2B5EF4-FFF2-40B4-BE49-F238E27FC236}">
                  <a16:creationId xmlns:a16="http://schemas.microsoft.com/office/drawing/2014/main" id="{79165CE4-A856-1356-271D-46BFD4CA7626}"/>
                </a:ext>
              </a:extLst>
            </p:cNvPr>
            <p:cNvGrpSpPr/>
            <p:nvPr/>
          </p:nvGrpSpPr>
          <p:grpSpPr>
            <a:xfrm>
              <a:off x="2570638" y="270521"/>
              <a:ext cx="583309" cy="583309"/>
              <a:chOff x="0" y="0"/>
              <a:chExt cx="812800" cy="812800"/>
            </a:xfrm>
          </p:grpSpPr>
          <p:sp>
            <p:nvSpPr>
              <p:cNvPr id="126" name="Freeform 14">
                <a:extLst>
                  <a:ext uri="{FF2B5EF4-FFF2-40B4-BE49-F238E27FC236}">
                    <a16:creationId xmlns:a16="http://schemas.microsoft.com/office/drawing/2014/main" id="{C86024DC-2123-4D3F-657F-C783706D8DF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127" name="TextBox 15">
                <a:extLst>
                  <a:ext uri="{FF2B5EF4-FFF2-40B4-BE49-F238E27FC236}">
                    <a16:creationId xmlns:a16="http://schemas.microsoft.com/office/drawing/2014/main" id="{80170048-AA9E-9B8E-01CD-1FA8915373F5}"/>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130" name="Freeform 44">
            <a:extLst>
              <a:ext uri="{FF2B5EF4-FFF2-40B4-BE49-F238E27FC236}">
                <a16:creationId xmlns:a16="http://schemas.microsoft.com/office/drawing/2014/main" id="{748742A7-C227-29AF-082C-315C63C2C9DE}"/>
              </a:ext>
            </a:extLst>
          </p:cNvPr>
          <p:cNvSpPr/>
          <p:nvPr/>
        </p:nvSpPr>
        <p:spPr>
          <a:xfrm>
            <a:off x="3295962" y="4860199"/>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1" name="Freeform 44">
            <a:extLst>
              <a:ext uri="{FF2B5EF4-FFF2-40B4-BE49-F238E27FC236}">
                <a16:creationId xmlns:a16="http://schemas.microsoft.com/office/drawing/2014/main" id="{437FEE4B-4E3B-DB7E-6A66-CA3805DA45CC}"/>
              </a:ext>
            </a:extLst>
          </p:cNvPr>
          <p:cNvSpPr/>
          <p:nvPr/>
        </p:nvSpPr>
        <p:spPr>
          <a:xfrm>
            <a:off x="4619092" y="4862442"/>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2" name="Freeform 44">
            <a:extLst>
              <a:ext uri="{FF2B5EF4-FFF2-40B4-BE49-F238E27FC236}">
                <a16:creationId xmlns:a16="http://schemas.microsoft.com/office/drawing/2014/main" id="{C03A9E3A-801A-FF97-B988-48457172CAE6}"/>
              </a:ext>
            </a:extLst>
          </p:cNvPr>
          <p:cNvSpPr/>
          <p:nvPr/>
        </p:nvSpPr>
        <p:spPr>
          <a:xfrm>
            <a:off x="4723132" y="5441908"/>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3" name="Freeform 44">
            <a:extLst>
              <a:ext uri="{FF2B5EF4-FFF2-40B4-BE49-F238E27FC236}">
                <a16:creationId xmlns:a16="http://schemas.microsoft.com/office/drawing/2014/main" id="{52933E0C-B3E9-54AA-A584-8F499D8B04A4}"/>
              </a:ext>
            </a:extLst>
          </p:cNvPr>
          <p:cNvSpPr/>
          <p:nvPr/>
        </p:nvSpPr>
        <p:spPr>
          <a:xfrm>
            <a:off x="1734253" y="5441907"/>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4" name="Freeform 44">
            <a:extLst>
              <a:ext uri="{FF2B5EF4-FFF2-40B4-BE49-F238E27FC236}">
                <a16:creationId xmlns:a16="http://schemas.microsoft.com/office/drawing/2014/main" id="{D080A6C0-D2BA-4A6B-F493-4FADED6454D5}"/>
              </a:ext>
            </a:extLst>
          </p:cNvPr>
          <p:cNvSpPr/>
          <p:nvPr/>
        </p:nvSpPr>
        <p:spPr>
          <a:xfrm>
            <a:off x="1526172" y="4776805"/>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5" name="Freeform 44">
            <a:extLst>
              <a:ext uri="{FF2B5EF4-FFF2-40B4-BE49-F238E27FC236}">
                <a16:creationId xmlns:a16="http://schemas.microsoft.com/office/drawing/2014/main" id="{1D498E33-FE08-C9E4-1CA5-9F099F1EE381}"/>
              </a:ext>
            </a:extLst>
          </p:cNvPr>
          <p:cNvSpPr/>
          <p:nvPr/>
        </p:nvSpPr>
        <p:spPr>
          <a:xfrm>
            <a:off x="6162049" y="4783981"/>
            <a:ext cx="208081" cy="156921"/>
          </a:xfrm>
          <a:prstGeom prst="rect">
            <a:avLst/>
          </a:pr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 name="Freeform 23">
            <a:extLst>
              <a:ext uri="{FF2B5EF4-FFF2-40B4-BE49-F238E27FC236}">
                <a16:creationId xmlns:a16="http://schemas.microsoft.com/office/drawing/2014/main" id="{0C8EDF0F-6A52-F6AA-69FE-C3B073A33719}"/>
              </a:ext>
            </a:extLst>
          </p:cNvPr>
          <p:cNvSpPr/>
          <p:nvPr/>
        </p:nvSpPr>
        <p:spPr>
          <a:xfrm flipH="1">
            <a:off x="2759570" y="2562519"/>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23">
            <a:extLst>
              <a:ext uri="{FF2B5EF4-FFF2-40B4-BE49-F238E27FC236}">
                <a16:creationId xmlns:a16="http://schemas.microsoft.com/office/drawing/2014/main" id="{BEE93411-5428-2F06-498B-AC704538CEF4}"/>
              </a:ext>
            </a:extLst>
          </p:cNvPr>
          <p:cNvSpPr/>
          <p:nvPr/>
        </p:nvSpPr>
        <p:spPr>
          <a:xfrm flipH="1">
            <a:off x="4281781" y="1063590"/>
            <a:ext cx="163658" cy="24543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extLst>
      <p:ext uri="{BB962C8B-B14F-4D97-AF65-F5344CB8AC3E}">
        <p14:creationId xmlns:p14="http://schemas.microsoft.com/office/powerpoint/2010/main" val="1010099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86D735906C2045B630126150A2C9FD" ma:contentTypeVersion="21" ma:contentTypeDescription="Create a new document." ma:contentTypeScope="" ma:versionID="15783e787b41494728b8e56a85844d7d">
  <xsd:schema xmlns:xsd="http://www.w3.org/2001/XMLSchema" xmlns:xs="http://www.w3.org/2001/XMLSchema" xmlns:p="http://schemas.microsoft.com/office/2006/metadata/properties" xmlns:ns2="cc315347-6dc2-4f31-871c-4fac13c8e90b" xmlns:ns3="abd9c013-afd4-4605-a7aa-45ecbe72d026" targetNamespace="http://schemas.microsoft.com/office/2006/metadata/properties" ma:root="true" ma:fieldsID="b3c802383d38d4ce8ab05201a7d4687f" ns2:_="" ns3:_="">
    <xsd:import namespace="cc315347-6dc2-4f31-871c-4fac13c8e90b"/>
    <xsd:import namespace="abd9c013-afd4-4605-a7aa-45ecbe72d026"/>
    <xsd:element name="properties">
      <xsd:complexType>
        <xsd:sequence>
          <xsd:element name="documentManagement">
            <xsd:complexType>
              <xsd:all>
                <xsd:element ref="ns2:Document_x0020_Type"/>
                <xsd:element ref="ns2:MediaServiceMetadata" minOccurs="0"/>
                <xsd:element ref="ns2:MediaServiceFastMetadata"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15347-6dc2-4f31-871c-4fac13c8e90b" elementFormDefault="qualified">
    <xsd:import namespace="http://schemas.microsoft.com/office/2006/documentManagement/types"/>
    <xsd:import namespace="http://schemas.microsoft.com/office/infopath/2007/PartnerControls"/>
    <xsd:element name="Document_x0020_Type" ma:index="8" ma:displayName="Document Type" ma:default="Menus" ma:format="Dropdown" ma:internalName="Document_x0020_Type">
      <xsd:simpleType>
        <xsd:restriction base="dms:Choice">
          <xsd:enumeration value="Menus"/>
          <xsd:enumeration value="Recipes"/>
          <xsd:enumeration value="Allergens"/>
          <xsd:enumeration value="Added Benefits"/>
          <xsd:enumeration value="Standards"/>
          <xsd:enumeration value="Packed Lunch"/>
          <xsd:enumeration value="Theme &amp; Discovery Day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Tags" ma:index="22" nillable="true" ma:displayName="Tags" ma:format="Dropdown" ma:internalName="Tags">
      <xsd:simpleType>
        <xsd:restriction base="dms:Choice">
          <xsd:enumeration value="Poster"/>
          <xsd:enumeration value="Bulletin"/>
          <xsd:enumeration value="Offers"/>
          <xsd:enumeration value="Menu"/>
          <xsd:enumeration value="Guide"/>
          <xsd:enumeration value="Recipes"/>
          <xsd:enumeration value="FS13"/>
          <xsd:enumeration value="Digital"/>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NOTES" ma:index="24"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d9c013-afd4-4605-a7aa-45ecbe72d0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54521f6-1ebf-4e9c-aee0-7875e57b3681}" ma:internalName="TaxCatchAll" ma:showField="CatchAllData" ma:web="abd9c013-afd4-4605-a7aa-45ecbe72d02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c315347-6dc2-4f31-871c-4fac13c8e90b">
      <Terms xmlns="http://schemas.microsoft.com/office/infopath/2007/PartnerControls"/>
    </lcf76f155ced4ddcb4097134ff3c332f>
    <TaxCatchAll xmlns="abd9c013-afd4-4605-a7aa-45ecbe72d026" xsi:nil="true"/>
    <Document_x0020_Type xmlns="cc315347-6dc2-4f31-871c-4fac13c8e90b">Menus</Document_x0020_Type>
    <NOTES xmlns="cc315347-6dc2-4f31-871c-4fac13c8e90b" xsi:nil="true"/>
    <Tags xmlns="cc315347-6dc2-4f31-871c-4fac13c8e90b">Menu</Tag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989CF-5892-41AE-8030-1C8E8A15E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15347-6dc2-4f31-871c-4fac13c8e90b"/>
    <ds:schemaRef ds:uri="abd9c013-afd4-4605-a7aa-45ecbe72d0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B72B72-EFE2-4371-B500-B2B9B1CA3EDB}">
  <ds:schemaRefs>
    <ds:schemaRef ds:uri="abd9c013-afd4-4605-a7aa-45ecbe72d026"/>
    <ds:schemaRef ds:uri="http://purl.org/dc/terms/"/>
    <ds:schemaRef ds:uri="cc315347-6dc2-4f31-871c-4fac13c8e90b"/>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AB8ED64-C6F3-4AA7-A4F8-D8EE960172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1907</TotalTime>
  <Words>630</Words>
  <Application>Microsoft Office PowerPoint</Application>
  <PresentationFormat>A4 Paper (210x297 mm)</PresentationFormat>
  <Paragraphs>133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Christian Pass</dc:creator>
  <cp:lastModifiedBy>Rebecca Findlay</cp:lastModifiedBy>
  <cp:revision>35</cp:revision>
  <cp:lastPrinted>2026-05-12T10:31:41Z</cp:lastPrinted>
  <dcterms:created xsi:type="dcterms:W3CDTF">2014-08-19T19:35:20Z</dcterms:created>
  <dcterms:modified xsi:type="dcterms:W3CDTF">2026-07-08T14:48:45Z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0x010100FA86D735906C2045B630126150A2C9FD</vt:lpwstr>
  </property>
  <property fmtid="{D5CDD505-2E9C-101B-9397-08002B2CF9AE}" pid="3" name="Company_x0020_Metadata">
    <vt:lpwstr>2;#CaterLink|6b7c7025-ee94-469a-84b5-af43f06be2f7</vt:lpwstr>
  </property>
  <property fmtid="{D5CDD505-2E9C-101B-9397-08002B2CF9AE}" pid="4" name="Company Metadata">
    <vt:lpwstr>2;#CaterLink</vt:lpwstr>
  </property>
  <property fmtid="{D5CDD505-2E9C-101B-9397-08002B2CF9AE}" pid="5" name="Order">
    <vt:r8>70900</vt:r8>
  </property>
  <property fmtid="{D5CDD505-2E9C-101B-9397-08002B2CF9AE}" pid="6" name="MediaServiceImageTags">
    <vt:lpwstr/>
  </property>
</Properties>
</file>